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2.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29.xml" ContentType="application/vnd.openxmlformats-officedocument.presentationml.slide+xml"/>
  <Override PartName="/ppt/slides/slide41.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slideMasters/slideMaster1.xml" ContentType="application/vnd.openxmlformats-officedocument.presentationml.slideMaster+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89" r:id="rId2"/>
    <p:sldId id="262" r:id="rId3"/>
    <p:sldId id="263" r:id="rId4"/>
    <p:sldId id="273" r:id="rId5"/>
    <p:sldId id="295" r:id="rId6"/>
    <p:sldId id="272" r:id="rId7"/>
    <p:sldId id="296" r:id="rId8"/>
    <p:sldId id="265" r:id="rId9"/>
    <p:sldId id="266" r:id="rId10"/>
    <p:sldId id="297" r:id="rId11"/>
    <p:sldId id="300" r:id="rId12"/>
    <p:sldId id="301" r:id="rId13"/>
    <p:sldId id="258" r:id="rId14"/>
    <p:sldId id="260" r:id="rId15"/>
    <p:sldId id="290" r:id="rId16"/>
    <p:sldId id="291" r:id="rId17"/>
    <p:sldId id="292" r:id="rId18"/>
    <p:sldId id="302" r:id="rId19"/>
    <p:sldId id="293" r:id="rId20"/>
    <p:sldId id="288" r:id="rId21"/>
    <p:sldId id="261" r:id="rId22"/>
    <p:sldId id="287" r:id="rId23"/>
    <p:sldId id="284" r:id="rId24"/>
    <p:sldId id="286" r:id="rId25"/>
    <p:sldId id="267" r:id="rId26"/>
    <p:sldId id="278" r:id="rId27"/>
    <p:sldId id="298" r:id="rId28"/>
    <p:sldId id="277" r:id="rId29"/>
    <p:sldId id="268" r:id="rId30"/>
    <p:sldId id="324" r:id="rId31"/>
    <p:sldId id="304" r:id="rId32"/>
    <p:sldId id="303" r:id="rId33"/>
    <p:sldId id="305" r:id="rId34"/>
    <p:sldId id="306" r:id="rId35"/>
    <p:sldId id="316" r:id="rId36"/>
    <p:sldId id="317" r:id="rId37"/>
    <p:sldId id="318" r:id="rId38"/>
    <p:sldId id="308" r:id="rId39"/>
    <p:sldId id="319" r:id="rId40"/>
    <p:sldId id="320" r:id="rId41"/>
    <p:sldId id="322" r:id="rId42"/>
    <p:sldId id="311" r:id="rId43"/>
    <p:sldId id="312" r:id="rId44"/>
    <p:sldId id="314" r:id="rId45"/>
    <p:sldId id="313" r:id="rId46"/>
    <p:sldId id="330" r:id="rId47"/>
    <p:sldId id="325" r:id="rId48"/>
    <p:sldId id="326" r:id="rId49"/>
    <p:sldId id="327" r:id="rId50"/>
    <p:sldId id="328" r:id="rId51"/>
    <p:sldId id="329" r:id="rId52"/>
    <p:sldId id="299" r:id="rId53"/>
  </p:sldIdLst>
  <p:sldSz cx="10882313" cy="6121400"/>
  <p:notesSz cx="10234613" cy="7104063"/>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6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CB4"/>
    <a:srgbClr val="1669AA"/>
    <a:srgbClr val="E56556"/>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67" autoAdjust="0"/>
    <p:restoredTop sz="82832" autoAdjust="0"/>
  </p:normalViewPr>
  <p:slideViewPr>
    <p:cSldViewPr>
      <p:cViewPr varScale="1">
        <p:scale>
          <a:sx n="79" d="100"/>
          <a:sy n="79" d="100"/>
        </p:scale>
        <p:origin x="614" y="67"/>
      </p:cViewPr>
      <p:guideLst>
        <p:guide orient="horz" pos="2880"/>
        <p:guide pos="261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240" cy="355572"/>
          </a:xfrm>
          <a:prstGeom prst="rect">
            <a:avLst/>
          </a:prstGeom>
        </p:spPr>
        <p:txBody>
          <a:bodyPr vert="horz" lIns="104818" tIns="52409" rIns="104818" bIns="52409" rtlCol="0"/>
          <a:lstStyle>
            <a:lvl1pPr algn="l">
              <a:defRPr sz="1400"/>
            </a:lvl1pPr>
          </a:lstStyle>
          <a:p>
            <a:endParaRPr lang="it-IT"/>
          </a:p>
        </p:txBody>
      </p:sp>
      <p:sp>
        <p:nvSpPr>
          <p:cNvPr id="3" name="Segnaposto data 2"/>
          <p:cNvSpPr>
            <a:spLocks noGrp="1"/>
          </p:cNvSpPr>
          <p:nvPr>
            <p:ph type="dt" idx="1"/>
          </p:nvPr>
        </p:nvSpPr>
        <p:spPr>
          <a:xfrm>
            <a:off x="5797570" y="0"/>
            <a:ext cx="4435240" cy="355572"/>
          </a:xfrm>
          <a:prstGeom prst="rect">
            <a:avLst/>
          </a:prstGeom>
        </p:spPr>
        <p:txBody>
          <a:bodyPr vert="horz" lIns="104818" tIns="52409" rIns="104818" bIns="52409" rtlCol="0"/>
          <a:lstStyle>
            <a:lvl1pPr algn="r">
              <a:defRPr sz="1400"/>
            </a:lvl1pPr>
          </a:lstStyle>
          <a:p>
            <a:fld id="{FCB90E65-00E2-4FD9-B8B0-B24507A0B54A}" type="datetimeFigureOut">
              <a:rPr lang="it-IT" smtClean="0"/>
              <a:t>19/02/2025</a:t>
            </a:fld>
            <a:endParaRPr lang="it-IT"/>
          </a:p>
        </p:txBody>
      </p:sp>
      <p:sp>
        <p:nvSpPr>
          <p:cNvPr id="4" name="Segnaposto immagine diapositiva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104818" tIns="52409" rIns="104818" bIns="52409" rtlCol="0" anchor="ctr"/>
          <a:lstStyle/>
          <a:p>
            <a:endParaRPr lang="it-IT"/>
          </a:p>
        </p:txBody>
      </p:sp>
      <p:sp>
        <p:nvSpPr>
          <p:cNvPr id="5" name="Segnaposto note 4"/>
          <p:cNvSpPr>
            <a:spLocks noGrp="1"/>
          </p:cNvSpPr>
          <p:nvPr>
            <p:ph type="body" sz="quarter" idx="3"/>
          </p:nvPr>
        </p:nvSpPr>
        <p:spPr>
          <a:xfrm>
            <a:off x="1023102" y="3419384"/>
            <a:ext cx="8188412" cy="2796672"/>
          </a:xfrm>
          <a:prstGeom prst="rect">
            <a:avLst/>
          </a:prstGeom>
        </p:spPr>
        <p:txBody>
          <a:bodyPr vert="horz" lIns="104818" tIns="52409" rIns="104818" bIns="52409"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8493"/>
            <a:ext cx="4435240" cy="355571"/>
          </a:xfrm>
          <a:prstGeom prst="rect">
            <a:avLst/>
          </a:prstGeom>
        </p:spPr>
        <p:txBody>
          <a:bodyPr vert="horz" lIns="104818" tIns="52409" rIns="104818" bIns="52409" rtlCol="0" anchor="b"/>
          <a:lstStyle>
            <a:lvl1pPr algn="l">
              <a:defRPr sz="1400"/>
            </a:lvl1pPr>
          </a:lstStyle>
          <a:p>
            <a:endParaRPr lang="it-IT"/>
          </a:p>
        </p:txBody>
      </p:sp>
      <p:sp>
        <p:nvSpPr>
          <p:cNvPr id="7" name="Segnaposto numero diapositiva 6"/>
          <p:cNvSpPr>
            <a:spLocks noGrp="1"/>
          </p:cNvSpPr>
          <p:nvPr>
            <p:ph type="sldNum" sz="quarter" idx="5"/>
          </p:nvPr>
        </p:nvSpPr>
        <p:spPr>
          <a:xfrm>
            <a:off x="5797570" y="6748493"/>
            <a:ext cx="4435240" cy="355571"/>
          </a:xfrm>
          <a:prstGeom prst="rect">
            <a:avLst/>
          </a:prstGeom>
        </p:spPr>
        <p:txBody>
          <a:bodyPr vert="horz" lIns="104818" tIns="52409" rIns="104818" bIns="52409" rtlCol="0" anchor="b"/>
          <a:lstStyle>
            <a:lvl1pPr algn="r">
              <a:defRPr sz="1400"/>
            </a:lvl1pPr>
          </a:lstStyle>
          <a:p>
            <a:fld id="{2F775C44-306A-445E-9FC6-65B89E23A3C3}" type="slidenum">
              <a:rPr lang="it-IT" smtClean="0"/>
              <a:t>‹N›</a:t>
            </a:fld>
            <a:endParaRPr lang="it-IT"/>
          </a:p>
        </p:txBody>
      </p:sp>
    </p:spTree>
    <p:extLst>
      <p:ext uri="{BB962C8B-B14F-4D97-AF65-F5344CB8AC3E}">
        <p14:creationId xmlns:p14="http://schemas.microsoft.com/office/powerpoint/2010/main" val="32127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entrocome.i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96533" indent="-196533">
              <a:buFont typeface="Arial" panose="020B0604020202020204" pitchFamily="34" charset="0"/>
              <a:buChar char="•"/>
            </a:pPr>
            <a:r>
              <a:rPr lang="it-IT" dirty="0"/>
              <a:t>Enrico Maestri – Responsabile Area Inclusione Sociale </a:t>
            </a:r>
          </a:p>
          <a:p>
            <a:pPr marL="196533" indent="-196533">
              <a:buFont typeface="Arial" panose="020B0604020202020204" pitchFamily="34" charset="0"/>
              <a:buChar char="•"/>
            </a:pPr>
            <a:r>
              <a:rPr lang="it-IT" dirty="0"/>
              <a:t>Un grazie anche da parte mia a chi non solo ci ospita oggi ma ha costruito questa giornata insieme a noi e un grazie a tutti voi che siete qui presenti oggi</a:t>
            </a:r>
          </a:p>
          <a:p>
            <a:endParaRPr lang="it-IT"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1</a:t>
            </a:fld>
            <a:endParaRPr lang="it-IT"/>
          </a:p>
        </p:txBody>
      </p:sp>
    </p:spTree>
    <p:extLst>
      <p:ext uri="{BB962C8B-B14F-4D97-AF65-F5344CB8AC3E}">
        <p14:creationId xmlns:p14="http://schemas.microsoft.com/office/powerpoint/2010/main" val="3033654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C33E0-143A-86F8-0122-1FBAF9B0C14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4032639-07E5-0EF5-4761-3C4627980B46}"/>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21980520-2C93-E9C8-4339-5365F2FD26E1}"/>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079EA3F4-2A81-3B74-699D-F79A31A83391}"/>
              </a:ext>
            </a:extLst>
          </p:cNvPr>
          <p:cNvSpPr>
            <a:spLocks noGrp="1"/>
          </p:cNvSpPr>
          <p:nvPr>
            <p:ph type="sldNum" sz="quarter" idx="5"/>
          </p:nvPr>
        </p:nvSpPr>
        <p:spPr/>
        <p:txBody>
          <a:bodyPr/>
          <a:lstStyle/>
          <a:p>
            <a:fld id="{2F775C44-306A-445E-9FC6-65B89E23A3C3}" type="slidenum">
              <a:rPr lang="it-IT" smtClean="0"/>
              <a:t>10</a:t>
            </a:fld>
            <a:endParaRPr lang="it-IT"/>
          </a:p>
        </p:txBody>
      </p:sp>
    </p:spTree>
    <p:extLst>
      <p:ext uri="{BB962C8B-B14F-4D97-AF65-F5344CB8AC3E}">
        <p14:creationId xmlns:p14="http://schemas.microsoft.com/office/powerpoint/2010/main" val="252883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C33E0-143A-86F8-0122-1FBAF9B0C14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4032639-07E5-0EF5-4761-3C4627980B46}"/>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21980520-2C93-E9C8-4339-5365F2FD26E1}"/>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079EA3F4-2A81-3B74-699D-F79A31A83391}"/>
              </a:ext>
            </a:extLst>
          </p:cNvPr>
          <p:cNvSpPr>
            <a:spLocks noGrp="1"/>
          </p:cNvSpPr>
          <p:nvPr>
            <p:ph type="sldNum" sz="quarter" idx="5"/>
          </p:nvPr>
        </p:nvSpPr>
        <p:spPr/>
        <p:txBody>
          <a:bodyPr/>
          <a:lstStyle/>
          <a:p>
            <a:fld id="{2F775C44-306A-445E-9FC6-65B89E23A3C3}" type="slidenum">
              <a:rPr lang="it-IT" smtClean="0"/>
              <a:t>11</a:t>
            </a:fld>
            <a:endParaRPr lang="it-IT"/>
          </a:p>
        </p:txBody>
      </p:sp>
    </p:spTree>
    <p:extLst>
      <p:ext uri="{BB962C8B-B14F-4D97-AF65-F5344CB8AC3E}">
        <p14:creationId xmlns:p14="http://schemas.microsoft.com/office/powerpoint/2010/main" val="92933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12</a:t>
            </a:fld>
            <a:endParaRPr lang="it-IT"/>
          </a:p>
        </p:txBody>
      </p:sp>
    </p:spTree>
    <p:extLst>
      <p:ext uri="{BB962C8B-B14F-4D97-AF65-F5344CB8AC3E}">
        <p14:creationId xmlns:p14="http://schemas.microsoft.com/office/powerpoint/2010/main" val="128705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r>
              <a:rPr lang="it-IT" dirty="0"/>
              <a:t>Indico esclusivamente i nomi delle attività, non cito alcun dato</a:t>
            </a:r>
          </a:p>
        </p:txBody>
      </p:sp>
      <p:sp>
        <p:nvSpPr>
          <p:cNvPr id="4" name="Segnaposto numero diapositiva 3"/>
          <p:cNvSpPr>
            <a:spLocks noGrp="1"/>
          </p:cNvSpPr>
          <p:nvPr>
            <p:ph type="sldNum" sz="quarter" idx="5"/>
          </p:nvPr>
        </p:nvSpPr>
        <p:spPr/>
        <p:txBody>
          <a:bodyPr/>
          <a:lstStyle/>
          <a:p>
            <a:fld id="{90FA047D-336E-4D48-9496-915F45ED1B29}" type="slidenum">
              <a:rPr lang="it-IT" smtClean="0"/>
              <a:t>14</a:t>
            </a:fld>
            <a:endParaRPr lang="it-IT"/>
          </a:p>
        </p:txBody>
      </p:sp>
    </p:spTree>
    <p:extLst>
      <p:ext uri="{BB962C8B-B14F-4D97-AF65-F5344CB8AC3E}">
        <p14:creationId xmlns:p14="http://schemas.microsoft.com/office/powerpoint/2010/main" val="261187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pPr defTabSz="1048177">
              <a:defRPr/>
            </a:pPr>
            <a:r>
              <a:rPr lang="it-IT" dirty="0"/>
              <a:t>Elenco esclusivamente i temi generali delle formazioni richieste, non cito alcun dato</a:t>
            </a:r>
          </a:p>
          <a:p>
            <a:endParaRPr lang="it-IT" dirty="0"/>
          </a:p>
        </p:txBody>
      </p:sp>
      <p:sp>
        <p:nvSpPr>
          <p:cNvPr id="4" name="Segnaposto numero diapositiva 3"/>
          <p:cNvSpPr>
            <a:spLocks noGrp="1"/>
          </p:cNvSpPr>
          <p:nvPr>
            <p:ph type="sldNum" sz="quarter" idx="5"/>
          </p:nvPr>
        </p:nvSpPr>
        <p:spPr/>
        <p:txBody>
          <a:bodyPr/>
          <a:lstStyle/>
          <a:p>
            <a:fld id="{90FA047D-336E-4D48-9496-915F45ED1B29}" type="slidenum">
              <a:rPr lang="it-IT" smtClean="0"/>
              <a:t>15</a:t>
            </a:fld>
            <a:endParaRPr lang="it-IT"/>
          </a:p>
        </p:txBody>
      </p:sp>
    </p:spTree>
    <p:extLst>
      <p:ext uri="{BB962C8B-B14F-4D97-AF65-F5344CB8AC3E}">
        <p14:creationId xmlns:p14="http://schemas.microsoft.com/office/powerpoint/2010/main" val="98092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pPr defTabSz="1048177">
              <a:defRPr/>
            </a:pPr>
            <a:r>
              <a:rPr lang="it-IT" dirty="0"/>
              <a:t>Cito esclusivamente gli esami di certificazione Cils, non dico nulla dei dati</a:t>
            </a:r>
          </a:p>
          <a:p>
            <a:endParaRPr lang="it-IT" dirty="0"/>
          </a:p>
        </p:txBody>
      </p:sp>
      <p:sp>
        <p:nvSpPr>
          <p:cNvPr id="4" name="Segnaposto numero diapositiva 3"/>
          <p:cNvSpPr>
            <a:spLocks noGrp="1"/>
          </p:cNvSpPr>
          <p:nvPr>
            <p:ph type="sldNum" sz="quarter" idx="5"/>
          </p:nvPr>
        </p:nvSpPr>
        <p:spPr/>
        <p:txBody>
          <a:bodyPr/>
          <a:lstStyle/>
          <a:p>
            <a:fld id="{90FA047D-336E-4D48-9496-915F45ED1B29}" type="slidenum">
              <a:rPr lang="it-IT" smtClean="0"/>
              <a:t>16</a:t>
            </a:fld>
            <a:endParaRPr lang="it-IT"/>
          </a:p>
        </p:txBody>
      </p:sp>
    </p:spTree>
    <p:extLst>
      <p:ext uri="{BB962C8B-B14F-4D97-AF65-F5344CB8AC3E}">
        <p14:creationId xmlns:p14="http://schemas.microsoft.com/office/powerpoint/2010/main" val="1029445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r>
              <a:rPr lang="it-IT" dirty="0"/>
              <a:t>Documenti presenti nella cartellina</a:t>
            </a:r>
          </a:p>
        </p:txBody>
      </p:sp>
      <p:sp>
        <p:nvSpPr>
          <p:cNvPr id="4" name="Segnaposto numero diapositiva 3"/>
          <p:cNvSpPr>
            <a:spLocks noGrp="1"/>
          </p:cNvSpPr>
          <p:nvPr>
            <p:ph type="sldNum" sz="quarter" idx="5"/>
          </p:nvPr>
        </p:nvSpPr>
        <p:spPr/>
        <p:txBody>
          <a:bodyPr/>
          <a:lstStyle/>
          <a:p>
            <a:fld id="{90FA047D-336E-4D48-9496-915F45ED1B29}" type="slidenum">
              <a:rPr lang="it-IT" smtClean="0"/>
              <a:t>17</a:t>
            </a:fld>
            <a:endParaRPr lang="it-IT"/>
          </a:p>
        </p:txBody>
      </p:sp>
    </p:spTree>
    <p:extLst>
      <p:ext uri="{BB962C8B-B14F-4D97-AF65-F5344CB8AC3E}">
        <p14:creationId xmlns:p14="http://schemas.microsoft.com/office/powerpoint/2010/main" val="239053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r>
              <a:rPr lang="it-IT" dirty="0"/>
              <a:t>Devo capire meglio con Graziella quanto dire e quanto tempo dedicare</a:t>
            </a:r>
          </a:p>
        </p:txBody>
      </p:sp>
      <p:sp>
        <p:nvSpPr>
          <p:cNvPr id="4" name="Segnaposto numero diapositiva 3"/>
          <p:cNvSpPr>
            <a:spLocks noGrp="1"/>
          </p:cNvSpPr>
          <p:nvPr>
            <p:ph type="sldNum" sz="quarter" idx="5"/>
          </p:nvPr>
        </p:nvSpPr>
        <p:spPr/>
        <p:txBody>
          <a:bodyPr/>
          <a:lstStyle/>
          <a:p>
            <a:fld id="{90FA047D-336E-4D48-9496-915F45ED1B29}" type="slidenum">
              <a:rPr lang="it-IT" smtClean="0"/>
              <a:t>18</a:t>
            </a:fld>
            <a:endParaRPr lang="it-IT"/>
          </a:p>
        </p:txBody>
      </p:sp>
    </p:spTree>
    <p:extLst>
      <p:ext uri="{BB962C8B-B14F-4D97-AF65-F5344CB8AC3E}">
        <p14:creationId xmlns:p14="http://schemas.microsoft.com/office/powerpoint/2010/main" val="281798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FA047D-336E-4D48-9496-915F45ED1B29}" type="slidenum">
              <a:rPr lang="it-IT" smtClean="0"/>
              <a:t>19</a:t>
            </a:fld>
            <a:endParaRPr lang="it-IT"/>
          </a:p>
        </p:txBody>
      </p:sp>
    </p:spTree>
    <p:extLst>
      <p:ext uri="{BB962C8B-B14F-4D97-AF65-F5344CB8AC3E}">
        <p14:creationId xmlns:p14="http://schemas.microsoft.com/office/powerpoint/2010/main" val="1144396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FA047D-336E-4D48-9496-915F45ED1B29}" type="slidenum">
              <a:rPr lang="it-IT" smtClean="0"/>
              <a:t>21</a:t>
            </a:fld>
            <a:endParaRPr lang="it-IT"/>
          </a:p>
        </p:txBody>
      </p:sp>
    </p:spTree>
    <p:extLst>
      <p:ext uri="{BB962C8B-B14F-4D97-AF65-F5344CB8AC3E}">
        <p14:creationId xmlns:p14="http://schemas.microsoft.com/office/powerpoint/2010/main" val="98092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pPr marL="196533" indent="-196533">
              <a:buFont typeface="Arial" panose="020B0604020202020204" pitchFamily="34" charset="0"/>
              <a:buChar char="•"/>
            </a:pPr>
            <a:r>
              <a:rPr lang="it-IT" dirty="0"/>
              <a:t>Alcune informazioni rispetto alla rete dei Centri Interculturali italiana – perché ripartire da qui per festeggiare i 30 anni del Centro Come</a:t>
            </a:r>
          </a:p>
          <a:p>
            <a:pPr marL="196533" indent="-196533">
              <a:buFont typeface="Arial" panose="020B0604020202020204" pitchFamily="34" charset="0"/>
              <a:buChar char="•"/>
            </a:pPr>
            <a:endParaRPr lang="it-IT" dirty="0"/>
          </a:p>
          <a:p>
            <a:r>
              <a:rPr lang="it-IT" sz="1400" dirty="0">
                <a:solidFill>
                  <a:srgbClr val="1E9CB4"/>
                </a:solidFill>
                <a:latin typeface="Tahoma"/>
                <a:cs typeface="Tahoma"/>
              </a:rPr>
              <a:t>La Rete Nazionale dei Centri Interculturali si costituisce informalmente nel 1998, in occasione del primo incontro nazionale a Milano, a cui parteciparono i Centri Interculturali “pionieri”, attivi in quegli anni in alcune città del Nord e del Centro Italia. Si è poi estesa a numerose altre realtà sorte in tutta Italia (l’elenco dei centri è reperibile su diversi siti tra cui </a:t>
            </a:r>
            <a:r>
              <a:rPr lang="it-IT" sz="1400" dirty="0">
                <a:solidFill>
                  <a:srgbClr val="1E9CB4"/>
                </a:solidFill>
                <a:latin typeface="Tahoma"/>
                <a:cs typeface="Tahoma"/>
                <a:hlinkClick r:id="rId3">
                  <a:extLst>
                    <a:ext uri="{A12FA001-AC4F-418D-AE19-62706E023703}">
                      <ahyp:hlinkClr xmlns:ahyp="http://schemas.microsoft.com/office/drawing/2018/hyperlinkcolor" val="tx"/>
                    </a:ext>
                  </a:extLst>
                </a:hlinkClick>
              </a:rPr>
              <a:t>www.centrocome.it</a:t>
            </a:r>
            <a:r>
              <a:rPr lang="it-IT" sz="1400" dirty="0">
                <a:solidFill>
                  <a:srgbClr val="1E9CB4"/>
                </a:solidFill>
                <a:latin typeface="Tahoma"/>
                <a:cs typeface="Tahoma"/>
              </a:rPr>
              <a:t>). Molti Centri Interculturali sono espressione diretta dell’ente locale; altri invece sono frutto di un accordo tra soggetti pubblici e privati; altri ancora sono espressione del privato sociale.</a:t>
            </a:r>
          </a:p>
          <a:p>
            <a:endParaRPr lang="it-IT" sz="1400" dirty="0">
              <a:solidFill>
                <a:srgbClr val="1E9CB4"/>
              </a:solidFill>
              <a:latin typeface="Tahoma"/>
              <a:cs typeface="Tahoma"/>
            </a:endParaRPr>
          </a:p>
          <a:p>
            <a:r>
              <a:rPr lang="it-IT" b="1" dirty="0"/>
              <a:t>Coordinamento: </a:t>
            </a:r>
            <a:r>
              <a:rPr lang="it-IT" dirty="0"/>
              <a:t>coordinatrice e referente scientifico della Rete Nazionale è Graziella Favaro (Centro COME). Alice Turra (Centro interculturale della Città di Torino) e Lorenzo </a:t>
            </a:r>
            <a:r>
              <a:rPr lang="it-IT" dirty="0" err="1"/>
              <a:t>Luatti</a:t>
            </a:r>
            <a:r>
              <a:rPr lang="it-IT" dirty="0"/>
              <a:t> (Centro di Documentazione Città di Arezzo e Oxfam Italia Intercultura) sono i due referenti responsabili dei Centri co-promotori del convegno.</a:t>
            </a:r>
          </a:p>
          <a:p>
            <a:r>
              <a:rPr lang="it-IT" b="1" dirty="0"/>
              <a:t>Fare riferimento a quanto presente nella cartellina (I Centri Interculturali e la loro attività).</a:t>
            </a:r>
          </a:p>
          <a:p>
            <a:endParaRPr lang="it-IT" sz="1400" dirty="0">
              <a:solidFill>
                <a:srgbClr val="1E9CB4"/>
              </a:solidFill>
              <a:latin typeface="Tahoma"/>
              <a:cs typeface="Tahoma"/>
            </a:endParaRPr>
          </a:p>
          <a:p>
            <a:pPr marL="196533" indent="-196533">
              <a:buFont typeface="Arial" panose="020B0604020202020204" pitchFamily="34" charset="0"/>
              <a:buChar char="•"/>
            </a:pPr>
            <a:endParaRPr lang="it-IT"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2</a:t>
            </a:fld>
            <a:endParaRPr lang="it-IT" dirty="0"/>
          </a:p>
        </p:txBody>
      </p:sp>
    </p:spTree>
    <p:extLst>
      <p:ext uri="{BB962C8B-B14F-4D97-AF65-F5344CB8AC3E}">
        <p14:creationId xmlns:p14="http://schemas.microsoft.com/office/powerpoint/2010/main" val="2449046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5912-4FCB-DC48-EB78-7B7E7ACDFD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2950BF7-240D-DAB0-CA41-79342B22EB83}"/>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3E19D310-3E51-19C1-807A-51DE1D6E4F5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DBEA6FA-F48E-A76D-0D3E-13021DFF439F}"/>
              </a:ext>
            </a:extLst>
          </p:cNvPr>
          <p:cNvSpPr>
            <a:spLocks noGrp="1"/>
          </p:cNvSpPr>
          <p:nvPr>
            <p:ph type="sldNum" sz="quarter" idx="5"/>
          </p:nvPr>
        </p:nvSpPr>
        <p:spPr/>
        <p:txBody>
          <a:bodyPr/>
          <a:lstStyle/>
          <a:p>
            <a:fld id="{90FA047D-336E-4D48-9496-915F45ED1B29}" type="slidenum">
              <a:rPr lang="it-IT" smtClean="0"/>
              <a:t>22</a:t>
            </a:fld>
            <a:endParaRPr lang="it-IT"/>
          </a:p>
        </p:txBody>
      </p:sp>
    </p:spTree>
    <p:extLst>
      <p:ext uri="{BB962C8B-B14F-4D97-AF65-F5344CB8AC3E}">
        <p14:creationId xmlns:p14="http://schemas.microsoft.com/office/powerpoint/2010/main" val="115242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25</a:t>
            </a:fld>
            <a:endParaRPr lang="it-IT" dirty="0"/>
          </a:p>
        </p:txBody>
      </p:sp>
    </p:spTree>
    <p:extLst>
      <p:ext uri="{BB962C8B-B14F-4D97-AF65-F5344CB8AC3E}">
        <p14:creationId xmlns:p14="http://schemas.microsoft.com/office/powerpoint/2010/main" val="3678684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26</a:t>
            </a:fld>
            <a:endParaRPr lang="it-IT"/>
          </a:p>
        </p:txBody>
      </p:sp>
    </p:spTree>
    <p:extLst>
      <p:ext uri="{BB962C8B-B14F-4D97-AF65-F5344CB8AC3E}">
        <p14:creationId xmlns:p14="http://schemas.microsoft.com/office/powerpoint/2010/main" val="1026264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808DB-F083-3DE6-5AED-AA3657CA5E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5DB6D4C-5109-6132-459A-1006F9EF6D36}"/>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586F140F-A48D-84B8-4486-4EA3C396825F}"/>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14567E9A-62FD-2DA4-3150-B7FF0D4BE909}"/>
              </a:ext>
            </a:extLst>
          </p:cNvPr>
          <p:cNvSpPr>
            <a:spLocks noGrp="1"/>
          </p:cNvSpPr>
          <p:nvPr>
            <p:ph type="sldNum" sz="quarter" idx="5"/>
          </p:nvPr>
        </p:nvSpPr>
        <p:spPr/>
        <p:txBody>
          <a:bodyPr/>
          <a:lstStyle/>
          <a:p>
            <a:fld id="{2F775C44-306A-445E-9FC6-65B89E23A3C3}" type="slidenum">
              <a:rPr lang="it-IT" smtClean="0"/>
              <a:t>27</a:t>
            </a:fld>
            <a:endParaRPr lang="it-IT" dirty="0"/>
          </a:p>
        </p:txBody>
      </p:sp>
    </p:spTree>
    <p:extLst>
      <p:ext uri="{BB962C8B-B14F-4D97-AF65-F5344CB8AC3E}">
        <p14:creationId xmlns:p14="http://schemas.microsoft.com/office/powerpoint/2010/main" val="4093740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28</a:t>
            </a:fld>
            <a:endParaRPr lang="it-IT"/>
          </a:p>
        </p:txBody>
      </p:sp>
    </p:spTree>
    <p:extLst>
      <p:ext uri="{BB962C8B-B14F-4D97-AF65-F5344CB8AC3E}">
        <p14:creationId xmlns:p14="http://schemas.microsoft.com/office/powerpoint/2010/main" val="2344160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29</a:t>
            </a:fld>
            <a:endParaRPr lang="it-IT"/>
          </a:p>
        </p:txBody>
      </p:sp>
    </p:spTree>
    <p:extLst>
      <p:ext uri="{BB962C8B-B14F-4D97-AF65-F5344CB8AC3E}">
        <p14:creationId xmlns:p14="http://schemas.microsoft.com/office/powerpoint/2010/main" val="2339618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31</a:t>
            </a:fld>
            <a:endParaRPr lang="it-IT"/>
          </a:p>
        </p:txBody>
      </p:sp>
    </p:spTree>
    <p:extLst>
      <p:ext uri="{BB962C8B-B14F-4D97-AF65-F5344CB8AC3E}">
        <p14:creationId xmlns:p14="http://schemas.microsoft.com/office/powerpoint/2010/main" val="3245366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32</a:t>
            </a:fld>
            <a:endParaRPr lang="it-IT"/>
          </a:p>
        </p:txBody>
      </p:sp>
    </p:spTree>
    <p:extLst>
      <p:ext uri="{BB962C8B-B14F-4D97-AF65-F5344CB8AC3E}">
        <p14:creationId xmlns:p14="http://schemas.microsoft.com/office/powerpoint/2010/main" val="2683552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33</a:t>
            </a:fld>
            <a:endParaRPr lang="it-IT"/>
          </a:p>
        </p:txBody>
      </p:sp>
    </p:spTree>
    <p:extLst>
      <p:ext uri="{BB962C8B-B14F-4D97-AF65-F5344CB8AC3E}">
        <p14:creationId xmlns:p14="http://schemas.microsoft.com/office/powerpoint/2010/main" val="1284505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34</a:t>
            </a:fld>
            <a:endParaRPr lang="it-IT"/>
          </a:p>
        </p:txBody>
      </p:sp>
    </p:spTree>
    <p:extLst>
      <p:ext uri="{BB962C8B-B14F-4D97-AF65-F5344CB8AC3E}">
        <p14:creationId xmlns:p14="http://schemas.microsoft.com/office/powerpoint/2010/main" val="7394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r>
              <a:rPr lang="it-IT" b="1" dirty="0"/>
              <a:t>La rete territoriale</a:t>
            </a:r>
          </a:p>
        </p:txBody>
      </p:sp>
      <p:sp>
        <p:nvSpPr>
          <p:cNvPr id="4" name="Segnaposto numero diapositiva 3"/>
          <p:cNvSpPr>
            <a:spLocks noGrp="1"/>
          </p:cNvSpPr>
          <p:nvPr>
            <p:ph type="sldNum" sz="quarter" idx="5"/>
          </p:nvPr>
        </p:nvSpPr>
        <p:spPr/>
        <p:txBody>
          <a:bodyPr/>
          <a:lstStyle/>
          <a:p>
            <a:fld id="{2F775C44-306A-445E-9FC6-65B89E23A3C3}" type="slidenum">
              <a:rPr lang="it-IT" smtClean="0"/>
              <a:t>3</a:t>
            </a:fld>
            <a:endParaRPr lang="it-IT"/>
          </a:p>
        </p:txBody>
      </p:sp>
    </p:spTree>
    <p:extLst>
      <p:ext uri="{BB962C8B-B14F-4D97-AF65-F5344CB8AC3E}">
        <p14:creationId xmlns:p14="http://schemas.microsoft.com/office/powerpoint/2010/main" val="3378814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E3E63-FF2C-FBC1-BE12-028D81DED02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8157D07-E4BC-5906-894B-0663657B58C9}"/>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5F436E4A-A01B-3513-ABFD-53DE077F227E}"/>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D1D2F0BB-BEE3-1FCA-6B2A-BA346BCF1E45}"/>
              </a:ext>
            </a:extLst>
          </p:cNvPr>
          <p:cNvSpPr>
            <a:spLocks noGrp="1"/>
          </p:cNvSpPr>
          <p:nvPr>
            <p:ph type="sldNum" sz="quarter" idx="5"/>
          </p:nvPr>
        </p:nvSpPr>
        <p:spPr/>
        <p:txBody>
          <a:bodyPr/>
          <a:lstStyle/>
          <a:p>
            <a:fld id="{2F775C44-306A-445E-9FC6-65B89E23A3C3}" type="slidenum">
              <a:rPr lang="it-IT" smtClean="0"/>
              <a:t>35</a:t>
            </a:fld>
            <a:endParaRPr lang="it-IT"/>
          </a:p>
        </p:txBody>
      </p:sp>
    </p:spTree>
    <p:extLst>
      <p:ext uri="{BB962C8B-B14F-4D97-AF65-F5344CB8AC3E}">
        <p14:creationId xmlns:p14="http://schemas.microsoft.com/office/powerpoint/2010/main" val="1193965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CC1E3-D3FD-8285-2243-9965CB2A546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5771063-2A48-5EC3-5F2A-943E705F4F8D}"/>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7316E6EE-415B-42AA-8B10-4735341063C2}"/>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83B13085-641D-CFC6-3F1C-F655EC9DBF2F}"/>
              </a:ext>
            </a:extLst>
          </p:cNvPr>
          <p:cNvSpPr>
            <a:spLocks noGrp="1"/>
          </p:cNvSpPr>
          <p:nvPr>
            <p:ph type="sldNum" sz="quarter" idx="5"/>
          </p:nvPr>
        </p:nvSpPr>
        <p:spPr/>
        <p:txBody>
          <a:bodyPr/>
          <a:lstStyle/>
          <a:p>
            <a:fld id="{2F775C44-306A-445E-9FC6-65B89E23A3C3}" type="slidenum">
              <a:rPr lang="it-IT" smtClean="0"/>
              <a:t>36</a:t>
            </a:fld>
            <a:endParaRPr lang="it-IT"/>
          </a:p>
        </p:txBody>
      </p:sp>
    </p:spTree>
    <p:extLst>
      <p:ext uri="{BB962C8B-B14F-4D97-AF65-F5344CB8AC3E}">
        <p14:creationId xmlns:p14="http://schemas.microsoft.com/office/powerpoint/2010/main" val="1384234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A490-B6CD-EF4C-D7FC-82C7AE467A7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69D4B3C-2929-1B74-9C60-7E859565D941}"/>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3046F284-CBBB-0106-7F59-5E6505566831}"/>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3C3C3ADB-C200-175D-3E84-39983EF05A85}"/>
              </a:ext>
            </a:extLst>
          </p:cNvPr>
          <p:cNvSpPr>
            <a:spLocks noGrp="1"/>
          </p:cNvSpPr>
          <p:nvPr>
            <p:ph type="sldNum" sz="quarter" idx="5"/>
          </p:nvPr>
        </p:nvSpPr>
        <p:spPr/>
        <p:txBody>
          <a:bodyPr/>
          <a:lstStyle/>
          <a:p>
            <a:fld id="{2F775C44-306A-445E-9FC6-65B89E23A3C3}" type="slidenum">
              <a:rPr lang="it-IT" smtClean="0"/>
              <a:t>37</a:t>
            </a:fld>
            <a:endParaRPr lang="it-IT"/>
          </a:p>
        </p:txBody>
      </p:sp>
    </p:spTree>
    <p:extLst>
      <p:ext uri="{BB962C8B-B14F-4D97-AF65-F5344CB8AC3E}">
        <p14:creationId xmlns:p14="http://schemas.microsoft.com/office/powerpoint/2010/main" val="930920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38</a:t>
            </a:fld>
            <a:endParaRPr lang="it-IT"/>
          </a:p>
        </p:txBody>
      </p:sp>
    </p:spTree>
    <p:extLst>
      <p:ext uri="{BB962C8B-B14F-4D97-AF65-F5344CB8AC3E}">
        <p14:creationId xmlns:p14="http://schemas.microsoft.com/office/powerpoint/2010/main" val="982334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7938-8294-B9E2-409C-09CB2A62C09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A63E84E-8823-DFDD-38AD-9B5A07D4FD17}"/>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BDB4AD6B-0A33-E1AB-076A-17594CE2E096}"/>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CF36E213-490F-D4EA-AD31-3476ACF52E6B}"/>
              </a:ext>
            </a:extLst>
          </p:cNvPr>
          <p:cNvSpPr>
            <a:spLocks noGrp="1"/>
          </p:cNvSpPr>
          <p:nvPr>
            <p:ph type="sldNum" sz="quarter" idx="5"/>
          </p:nvPr>
        </p:nvSpPr>
        <p:spPr/>
        <p:txBody>
          <a:bodyPr/>
          <a:lstStyle/>
          <a:p>
            <a:fld id="{2F775C44-306A-445E-9FC6-65B89E23A3C3}" type="slidenum">
              <a:rPr lang="it-IT" smtClean="0"/>
              <a:t>39</a:t>
            </a:fld>
            <a:endParaRPr lang="it-IT"/>
          </a:p>
        </p:txBody>
      </p:sp>
    </p:spTree>
    <p:extLst>
      <p:ext uri="{BB962C8B-B14F-4D97-AF65-F5344CB8AC3E}">
        <p14:creationId xmlns:p14="http://schemas.microsoft.com/office/powerpoint/2010/main" val="85943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1A06B-BD2A-E45C-E734-3155B66A227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0842B2D-0427-FB05-FE10-F3E42D6E80B1}"/>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18D3BE86-A131-A757-F323-68665D00A3C2}"/>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AC27006F-C819-FF48-D77B-F1B06085F66B}"/>
              </a:ext>
            </a:extLst>
          </p:cNvPr>
          <p:cNvSpPr>
            <a:spLocks noGrp="1"/>
          </p:cNvSpPr>
          <p:nvPr>
            <p:ph type="sldNum" sz="quarter" idx="5"/>
          </p:nvPr>
        </p:nvSpPr>
        <p:spPr/>
        <p:txBody>
          <a:bodyPr/>
          <a:lstStyle/>
          <a:p>
            <a:fld id="{2F775C44-306A-445E-9FC6-65B89E23A3C3}" type="slidenum">
              <a:rPr lang="it-IT" smtClean="0"/>
              <a:t>40</a:t>
            </a:fld>
            <a:endParaRPr lang="it-IT"/>
          </a:p>
        </p:txBody>
      </p:sp>
    </p:spTree>
    <p:extLst>
      <p:ext uri="{BB962C8B-B14F-4D97-AF65-F5344CB8AC3E}">
        <p14:creationId xmlns:p14="http://schemas.microsoft.com/office/powerpoint/2010/main" val="3535677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82C05-94E9-A7AE-E603-9EAB1ADE98F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5313B6-8D9F-C351-E6EB-EA5955F2E6B0}"/>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73CF1635-3DF0-E141-BB41-7F7B82985EE8}"/>
              </a:ext>
            </a:extLst>
          </p:cNvPr>
          <p:cNvSpPr>
            <a:spLocks noGrp="1"/>
          </p:cNvSpPr>
          <p:nvPr>
            <p:ph type="body" idx="1"/>
          </p:nvPr>
        </p:nvSpPr>
        <p:spPr/>
        <p:txBody>
          <a:bodyPr/>
          <a:lstStyle/>
          <a:p>
            <a:endParaRPr lang="it-IT" b="0" dirty="0"/>
          </a:p>
        </p:txBody>
      </p:sp>
      <p:sp>
        <p:nvSpPr>
          <p:cNvPr id="4" name="Segnaposto numero diapositiva 3">
            <a:extLst>
              <a:ext uri="{FF2B5EF4-FFF2-40B4-BE49-F238E27FC236}">
                <a16:creationId xmlns:a16="http://schemas.microsoft.com/office/drawing/2014/main" id="{E81B66EB-1556-8DD1-4CE6-DE38E6108DBB}"/>
              </a:ext>
            </a:extLst>
          </p:cNvPr>
          <p:cNvSpPr>
            <a:spLocks noGrp="1"/>
          </p:cNvSpPr>
          <p:nvPr>
            <p:ph type="sldNum" sz="quarter" idx="5"/>
          </p:nvPr>
        </p:nvSpPr>
        <p:spPr/>
        <p:txBody>
          <a:bodyPr/>
          <a:lstStyle/>
          <a:p>
            <a:fld id="{2F775C44-306A-445E-9FC6-65B89E23A3C3}" type="slidenum">
              <a:rPr lang="it-IT" smtClean="0"/>
              <a:t>41</a:t>
            </a:fld>
            <a:endParaRPr lang="it-IT"/>
          </a:p>
        </p:txBody>
      </p:sp>
    </p:spTree>
    <p:extLst>
      <p:ext uri="{BB962C8B-B14F-4D97-AF65-F5344CB8AC3E}">
        <p14:creationId xmlns:p14="http://schemas.microsoft.com/office/powerpoint/2010/main" val="2948966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42</a:t>
            </a:fld>
            <a:endParaRPr lang="it-IT"/>
          </a:p>
        </p:txBody>
      </p:sp>
    </p:spTree>
    <p:extLst>
      <p:ext uri="{BB962C8B-B14F-4D97-AF65-F5344CB8AC3E}">
        <p14:creationId xmlns:p14="http://schemas.microsoft.com/office/powerpoint/2010/main" val="1267897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43</a:t>
            </a:fld>
            <a:endParaRPr lang="it-IT"/>
          </a:p>
        </p:txBody>
      </p:sp>
    </p:spTree>
    <p:extLst>
      <p:ext uri="{BB962C8B-B14F-4D97-AF65-F5344CB8AC3E}">
        <p14:creationId xmlns:p14="http://schemas.microsoft.com/office/powerpoint/2010/main" val="892064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44</a:t>
            </a:fld>
            <a:endParaRPr lang="it-IT"/>
          </a:p>
        </p:txBody>
      </p:sp>
    </p:spTree>
    <p:extLst>
      <p:ext uri="{BB962C8B-B14F-4D97-AF65-F5344CB8AC3E}">
        <p14:creationId xmlns:p14="http://schemas.microsoft.com/office/powerpoint/2010/main" val="77381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r>
              <a:rPr lang="it-IT" b="1" dirty="0"/>
              <a:t>Slide da non presentare solo da scorrere.</a:t>
            </a:r>
          </a:p>
        </p:txBody>
      </p:sp>
      <p:sp>
        <p:nvSpPr>
          <p:cNvPr id="4" name="Segnaposto numero diapositiva 3"/>
          <p:cNvSpPr>
            <a:spLocks noGrp="1"/>
          </p:cNvSpPr>
          <p:nvPr>
            <p:ph type="sldNum" sz="quarter" idx="5"/>
          </p:nvPr>
        </p:nvSpPr>
        <p:spPr/>
        <p:txBody>
          <a:bodyPr/>
          <a:lstStyle/>
          <a:p>
            <a:fld id="{2F775C44-306A-445E-9FC6-65B89E23A3C3}" type="slidenum">
              <a:rPr lang="it-IT" smtClean="0"/>
              <a:t>4</a:t>
            </a:fld>
            <a:endParaRPr lang="it-IT"/>
          </a:p>
        </p:txBody>
      </p:sp>
    </p:spTree>
    <p:extLst>
      <p:ext uri="{BB962C8B-B14F-4D97-AF65-F5344CB8AC3E}">
        <p14:creationId xmlns:p14="http://schemas.microsoft.com/office/powerpoint/2010/main" val="4265658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45</a:t>
            </a:fld>
            <a:endParaRPr lang="it-IT"/>
          </a:p>
        </p:txBody>
      </p:sp>
    </p:spTree>
    <p:extLst>
      <p:ext uri="{BB962C8B-B14F-4D97-AF65-F5344CB8AC3E}">
        <p14:creationId xmlns:p14="http://schemas.microsoft.com/office/powerpoint/2010/main" val="2510427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sz="1400" dirty="0">
              <a:solidFill>
                <a:srgbClr val="1E9CB4"/>
              </a:solidFill>
              <a:latin typeface="Tahoma"/>
              <a:cs typeface="Tahoma"/>
            </a:endParaRPr>
          </a:p>
          <a:p>
            <a:pPr marL="196533" indent="-196533">
              <a:buFont typeface="Arial" panose="020B0604020202020204" pitchFamily="34" charset="0"/>
              <a:buChar char="•"/>
            </a:pPr>
            <a:endParaRPr lang="it-IT"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47</a:t>
            </a:fld>
            <a:endParaRPr lang="it-IT" dirty="0"/>
          </a:p>
        </p:txBody>
      </p:sp>
    </p:spTree>
    <p:extLst>
      <p:ext uri="{BB962C8B-B14F-4D97-AF65-F5344CB8AC3E}">
        <p14:creationId xmlns:p14="http://schemas.microsoft.com/office/powerpoint/2010/main" val="2449046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75CD7-2CC8-5133-57DB-20EC4924C7A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E8F567E-11D3-3106-2EAA-C453ACC2EF7D}"/>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3F3A730C-E245-A933-60E5-D267B0DA8B66}"/>
              </a:ext>
            </a:extLst>
          </p:cNvPr>
          <p:cNvSpPr>
            <a:spLocks noGrp="1"/>
          </p:cNvSpPr>
          <p:nvPr>
            <p:ph type="body" idx="1"/>
          </p:nvPr>
        </p:nvSpPr>
        <p:spPr/>
        <p:txBody>
          <a:bodyPr/>
          <a:lstStyle/>
          <a:p>
            <a:endParaRPr lang="it-IT" b="1" dirty="0"/>
          </a:p>
        </p:txBody>
      </p:sp>
      <p:sp>
        <p:nvSpPr>
          <p:cNvPr id="4" name="Segnaposto numero diapositiva 3">
            <a:extLst>
              <a:ext uri="{FF2B5EF4-FFF2-40B4-BE49-F238E27FC236}">
                <a16:creationId xmlns:a16="http://schemas.microsoft.com/office/drawing/2014/main" id="{A3EB4C4C-B308-4A63-892D-6ADE34FE4DF3}"/>
              </a:ext>
            </a:extLst>
          </p:cNvPr>
          <p:cNvSpPr>
            <a:spLocks noGrp="1"/>
          </p:cNvSpPr>
          <p:nvPr>
            <p:ph type="sldNum" sz="quarter" idx="5"/>
          </p:nvPr>
        </p:nvSpPr>
        <p:spPr/>
        <p:txBody>
          <a:bodyPr/>
          <a:lstStyle/>
          <a:p>
            <a:fld id="{2F775C44-306A-445E-9FC6-65B89E23A3C3}" type="slidenum">
              <a:rPr lang="it-IT" smtClean="0"/>
              <a:t>48</a:t>
            </a:fld>
            <a:endParaRPr lang="it-IT"/>
          </a:p>
        </p:txBody>
      </p:sp>
    </p:spTree>
    <p:extLst>
      <p:ext uri="{BB962C8B-B14F-4D97-AF65-F5344CB8AC3E}">
        <p14:creationId xmlns:p14="http://schemas.microsoft.com/office/powerpoint/2010/main" val="3846896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049AF-3A9B-6AFC-0AD5-45AF32BA433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19B3EE-1051-8725-3E6B-F7E53A1D51A7}"/>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60609FB1-20CB-760A-D65D-48630C9C263E}"/>
              </a:ext>
            </a:extLst>
          </p:cNvPr>
          <p:cNvSpPr>
            <a:spLocks noGrp="1"/>
          </p:cNvSpPr>
          <p:nvPr>
            <p:ph type="body" idx="1"/>
          </p:nvPr>
        </p:nvSpPr>
        <p:spPr/>
        <p:txBody>
          <a:bodyPr/>
          <a:lstStyle/>
          <a:p>
            <a:endParaRPr lang="it-IT" b="1" dirty="0"/>
          </a:p>
        </p:txBody>
      </p:sp>
      <p:sp>
        <p:nvSpPr>
          <p:cNvPr id="4" name="Segnaposto numero diapositiva 3">
            <a:extLst>
              <a:ext uri="{FF2B5EF4-FFF2-40B4-BE49-F238E27FC236}">
                <a16:creationId xmlns:a16="http://schemas.microsoft.com/office/drawing/2014/main" id="{A45B4E58-D1CA-7BFB-4DB7-4BADD75B687A}"/>
              </a:ext>
            </a:extLst>
          </p:cNvPr>
          <p:cNvSpPr>
            <a:spLocks noGrp="1"/>
          </p:cNvSpPr>
          <p:nvPr>
            <p:ph type="sldNum" sz="quarter" idx="5"/>
          </p:nvPr>
        </p:nvSpPr>
        <p:spPr/>
        <p:txBody>
          <a:bodyPr/>
          <a:lstStyle/>
          <a:p>
            <a:fld id="{2F775C44-306A-445E-9FC6-65B89E23A3C3}" type="slidenum">
              <a:rPr lang="it-IT" smtClean="0"/>
              <a:t>49</a:t>
            </a:fld>
            <a:endParaRPr lang="it-IT"/>
          </a:p>
        </p:txBody>
      </p:sp>
    </p:spTree>
    <p:extLst>
      <p:ext uri="{BB962C8B-B14F-4D97-AF65-F5344CB8AC3E}">
        <p14:creationId xmlns:p14="http://schemas.microsoft.com/office/powerpoint/2010/main" val="3614271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E1843-D317-D843-F9FC-2BE443AAB3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E447104-FC4E-555A-A196-F9B63DE5BBB7}"/>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746F4C46-6100-7BBC-BA3F-EAC61A5A42B7}"/>
              </a:ext>
            </a:extLst>
          </p:cNvPr>
          <p:cNvSpPr>
            <a:spLocks noGrp="1"/>
          </p:cNvSpPr>
          <p:nvPr>
            <p:ph type="body" idx="1"/>
          </p:nvPr>
        </p:nvSpPr>
        <p:spPr/>
        <p:txBody>
          <a:bodyPr/>
          <a:lstStyle/>
          <a:p>
            <a:endParaRPr lang="it-IT" b="1" dirty="0"/>
          </a:p>
        </p:txBody>
      </p:sp>
      <p:sp>
        <p:nvSpPr>
          <p:cNvPr id="4" name="Segnaposto numero diapositiva 3">
            <a:extLst>
              <a:ext uri="{FF2B5EF4-FFF2-40B4-BE49-F238E27FC236}">
                <a16:creationId xmlns:a16="http://schemas.microsoft.com/office/drawing/2014/main" id="{15CEF50C-E365-9339-B8A8-FCC798C0F971}"/>
              </a:ext>
            </a:extLst>
          </p:cNvPr>
          <p:cNvSpPr>
            <a:spLocks noGrp="1"/>
          </p:cNvSpPr>
          <p:nvPr>
            <p:ph type="sldNum" sz="quarter" idx="5"/>
          </p:nvPr>
        </p:nvSpPr>
        <p:spPr/>
        <p:txBody>
          <a:bodyPr/>
          <a:lstStyle/>
          <a:p>
            <a:fld id="{2F775C44-306A-445E-9FC6-65B89E23A3C3}" type="slidenum">
              <a:rPr lang="it-IT" smtClean="0"/>
              <a:t>50</a:t>
            </a:fld>
            <a:endParaRPr lang="it-IT"/>
          </a:p>
        </p:txBody>
      </p:sp>
    </p:spTree>
    <p:extLst>
      <p:ext uri="{BB962C8B-B14F-4D97-AF65-F5344CB8AC3E}">
        <p14:creationId xmlns:p14="http://schemas.microsoft.com/office/powerpoint/2010/main" val="1278871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104EC-1F7C-01A0-5FEB-E98D6A4E69D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F48479F-0692-C5B9-ACCD-2B90CC9FF972}"/>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2835D8AD-D17B-46DD-D895-6168FE1EFEB4}"/>
              </a:ext>
            </a:extLst>
          </p:cNvPr>
          <p:cNvSpPr>
            <a:spLocks noGrp="1"/>
          </p:cNvSpPr>
          <p:nvPr>
            <p:ph type="body" idx="1"/>
          </p:nvPr>
        </p:nvSpPr>
        <p:spPr/>
        <p:txBody>
          <a:bodyPr/>
          <a:lstStyle/>
          <a:p>
            <a:endParaRPr lang="it-IT" b="1" dirty="0"/>
          </a:p>
        </p:txBody>
      </p:sp>
      <p:sp>
        <p:nvSpPr>
          <p:cNvPr id="4" name="Segnaposto numero diapositiva 3">
            <a:extLst>
              <a:ext uri="{FF2B5EF4-FFF2-40B4-BE49-F238E27FC236}">
                <a16:creationId xmlns:a16="http://schemas.microsoft.com/office/drawing/2014/main" id="{1E86D48F-0CD9-B95F-74E5-7E95B0FEF207}"/>
              </a:ext>
            </a:extLst>
          </p:cNvPr>
          <p:cNvSpPr>
            <a:spLocks noGrp="1"/>
          </p:cNvSpPr>
          <p:nvPr>
            <p:ph type="sldNum" sz="quarter" idx="5"/>
          </p:nvPr>
        </p:nvSpPr>
        <p:spPr/>
        <p:txBody>
          <a:bodyPr/>
          <a:lstStyle/>
          <a:p>
            <a:fld id="{2F775C44-306A-445E-9FC6-65B89E23A3C3}" type="slidenum">
              <a:rPr lang="it-IT" smtClean="0"/>
              <a:t>51</a:t>
            </a:fld>
            <a:endParaRPr lang="it-IT"/>
          </a:p>
        </p:txBody>
      </p:sp>
    </p:spTree>
    <p:extLst>
      <p:ext uri="{BB962C8B-B14F-4D97-AF65-F5344CB8AC3E}">
        <p14:creationId xmlns:p14="http://schemas.microsoft.com/office/powerpoint/2010/main" val="1026104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C8D9-55F9-5BD9-A35A-7A9A090E4CB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0B5AC09-AB5E-C0EA-E4D9-31E711DC30D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25CD52-6450-71FE-FFBE-BB77AD03921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0973FE0-28D3-9E0C-CCD1-E51734C2F82F}"/>
              </a:ext>
            </a:extLst>
          </p:cNvPr>
          <p:cNvSpPr>
            <a:spLocks noGrp="1"/>
          </p:cNvSpPr>
          <p:nvPr>
            <p:ph type="sldNum" sz="quarter" idx="5"/>
          </p:nvPr>
        </p:nvSpPr>
        <p:spPr/>
        <p:txBody>
          <a:bodyPr/>
          <a:lstStyle/>
          <a:p>
            <a:fld id="{2F775C44-306A-445E-9FC6-65B89E23A3C3}" type="slidenum">
              <a:rPr lang="it-IT" smtClean="0"/>
              <a:t>52</a:t>
            </a:fld>
            <a:endParaRPr lang="it-IT"/>
          </a:p>
        </p:txBody>
      </p:sp>
    </p:spTree>
    <p:extLst>
      <p:ext uri="{BB962C8B-B14F-4D97-AF65-F5344CB8AC3E}">
        <p14:creationId xmlns:p14="http://schemas.microsoft.com/office/powerpoint/2010/main" val="348477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75CD7-2CC8-5133-57DB-20EC4924C7A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E8F567E-11D3-3106-2EAA-C453ACC2EF7D}"/>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3F3A730C-E245-A933-60E5-D267B0DA8B66}"/>
              </a:ext>
            </a:extLst>
          </p:cNvPr>
          <p:cNvSpPr>
            <a:spLocks noGrp="1"/>
          </p:cNvSpPr>
          <p:nvPr>
            <p:ph type="body" idx="1"/>
          </p:nvPr>
        </p:nvSpPr>
        <p:spPr/>
        <p:txBody>
          <a:bodyPr/>
          <a:lstStyle/>
          <a:p>
            <a:r>
              <a:rPr lang="it-IT" b="1" dirty="0"/>
              <a:t>Slide da non presentare solo da scorrere.</a:t>
            </a:r>
          </a:p>
        </p:txBody>
      </p:sp>
      <p:sp>
        <p:nvSpPr>
          <p:cNvPr id="4" name="Segnaposto numero diapositiva 3">
            <a:extLst>
              <a:ext uri="{FF2B5EF4-FFF2-40B4-BE49-F238E27FC236}">
                <a16:creationId xmlns:a16="http://schemas.microsoft.com/office/drawing/2014/main" id="{A3EB4C4C-B308-4A63-892D-6ADE34FE4DF3}"/>
              </a:ext>
            </a:extLst>
          </p:cNvPr>
          <p:cNvSpPr>
            <a:spLocks noGrp="1"/>
          </p:cNvSpPr>
          <p:nvPr>
            <p:ph type="sldNum" sz="quarter" idx="5"/>
          </p:nvPr>
        </p:nvSpPr>
        <p:spPr/>
        <p:txBody>
          <a:bodyPr/>
          <a:lstStyle/>
          <a:p>
            <a:fld id="{2F775C44-306A-445E-9FC6-65B89E23A3C3}" type="slidenum">
              <a:rPr lang="it-IT" smtClean="0"/>
              <a:t>5</a:t>
            </a:fld>
            <a:endParaRPr lang="it-IT"/>
          </a:p>
        </p:txBody>
      </p:sp>
    </p:spTree>
    <p:extLst>
      <p:ext uri="{BB962C8B-B14F-4D97-AF65-F5344CB8AC3E}">
        <p14:creationId xmlns:p14="http://schemas.microsoft.com/office/powerpoint/2010/main" val="384689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6</a:t>
            </a:fld>
            <a:endParaRPr lang="it-IT"/>
          </a:p>
        </p:txBody>
      </p:sp>
    </p:spTree>
    <p:extLst>
      <p:ext uri="{BB962C8B-B14F-4D97-AF65-F5344CB8AC3E}">
        <p14:creationId xmlns:p14="http://schemas.microsoft.com/office/powerpoint/2010/main" val="283992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AC74-8C68-49B5-E28A-67FE96A757E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252C237-2BD2-2DBD-529C-930088A191A7}"/>
              </a:ext>
            </a:extLst>
          </p:cNvPr>
          <p:cNvSpPr>
            <a:spLocks noGrp="1" noRot="1" noChangeAspect="1"/>
          </p:cNvSpPr>
          <p:nvPr>
            <p:ph type="sldImg"/>
          </p:nvPr>
        </p:nvSpPr>
        <p:spPr>
          <a:xfrm>
            <a:off x="2987675" y="887413"/>
            <a:ext cx="4259263" cy="2397125"/>
          </a:xfrm>
        </p:spPr>
      </p:sp>
      <p:sp>
        <p:nvSpPr>
          <p:cNvPr id="3" name="Segnaposto note 2">
            <a:extLst>
              <a:ext uri="{FF2B5EF4-FFF2-40B4-BE49-F238E27FC236}">
                <a16:creationId xmlns:a16="http://schemas.microsoft.com/office/drawing/2014/main" id="{F8D37FEE-2ECE-522E-7EB4-4E75408505AC}"/>
              </a:ext>
            </a:extLst>
          </p:cNvPr>
          <p:cNvSpPr>
            <a:spLocks noGrp="1"/>
          </p:cNvSpPr>
          <p:nvPr>
            <p:ph type="body" idx="1"/>
          </p:nvPr>
        </p:nvSpPr>
        <p:spPr/>
        <p:txBody>
          <a:bodyPr/>
          <a:lstStyle/>
          <a:p>
            <a:r>
              <a:rPr lang="it-IT" b="1" dirty="0"/>
              <a:t>La rete territoriale</a:t>
            </a:r>
          </a:p>
        </p:txBody>
      </p:sp>
      <p:sp>
        <p:nvSpPr>
          <p:cNvPr id="4" name="Segnaposto numero diapositiva 3">
            <a:extLst>
              <a:ext uri="{FF2B5EF4-FFF2-40B4-BE49-F238E27FC236}">
                <a16:creationId xmlns:a16="http://schemas.microsoft.com/office/drawing/2014/main" id="{097A46BB-50AF-0A30-D7F4-BF250C6B18EE}"/>
              </a:ext>
            </a:extLst>
          </p:cNvPr>
          <p:cNvSpPr>
            <a:spLocks noGrp="1"/>
          </p:cNvSpPr>
          <p:nvPr>
            <p:ph type="sldNum" sz="quarter" idx="5"/>
          </p:nvPr>
        </p:nvSpPr>
        <p:spPr/>
        <p:txBody>
          <a:bodyPr/>
          <a:lstStyle/>
          <a:p>
            <a:fld id="{2F775C44-306A-445E-9FC6-65B89E23A3C3}" type="slidenum">
              <a:rPr lang="it-IT" smtClean="0"/>
              <a:t>7</a:t>
            </a:fld>
            <a:endParaRPr lang="it-IT"/>
          </a:p>
        </p:txBody>
      </p:sp>
    </p:spTree>
    <p:extLst>
      <p:ext uri="{BB962C8B-B14F-4D97-AF65-F5344CB8AC3E}">
        <p14:creationId xmlns:p14="http://schemas.microsoft.com/office/powerpoint/2010/main" val="383370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r>
              <a:rPr lang="it-IT" b="0" dirty="0"/>
              <a:t>Il </a:t>
            </a:r>
            <a:r>
              <a:rPr lang="it-IT" b="1" dirty="0"/>
              <a:t>Centro Diurno Rifugiati “Il Filo dell’Aquilone” </a:t>
            </a:r>
            <a:r>
              <a:rPr lang="it-IT" b="0" dirty="0"/>
              <a:t>era un servizio della Farsi Prossimo nato nell’ambito dell’Accordo Morcone, all’interno della convenzione per la gestione dei centri per rifugiati e richiedenti asilo del Comune di Milano. Fino all’estate 2015 è stato quindi un servizio in appalto. Quando il Comune ha deciso di non riproporre quell’intervento all’interno dei bandi per la gestione dei servizi di accoglienza, Farsi Prossimo ha comunque deciso di proseguire l’esperienza, trasformando il servizio in un’unità di offerta della Cooperativa, come punto di riferimento per l’erogazione degli interventi di alfabetizzazione linguistica e orientamento territoriale per gli ospiti dei centri per richiedenti asilo/rifugiati dell’area Stranieri. Il centro ha inoltre svolto negli anni attività di sensibilizzazione, con il diretto coinvolgimento degli stessi rifugiati, proponendo attività teatrali, mostre, concerti e testimonianze.</a:t>
            </a:r>
          </a:p>
          <a:p>
            <a:r>
              <a:rPr lang="it-IT" b="0" dirty="0"/>
              <a:t>Il CDR era rivolto a tutta l’utenza straniera accolta nei servizi residenziali di Farsi Prossimo. In alcuni casi ha proposto le sue attività anche a ospiti della rete del Consorzio Farsi Prossimo. </a:t>
            </a:r>
          </a:p>
          <a:p>
            <a:r>
              <a:rPr lang="it-IT" b="0" dirty="0"/>
              <a:t>Finanziato attraverso progetti sostenuti da Fondazioni ed Enti Privati.</a:t>
            </a:r>
          </a:p>
          <a:p>
            <a:r>
              <a:rPr lang="it-IT" b="0" dirty="0"/>
              <a:t>La sede presso i locali della Parrocchia Regina </a:t>
            </a:r>
            <a:r>
              <a:rPr lang="it-IT" b="0" dirty="0" err="1"/>
              <a:t>Pacis</a:t>
            </a:r>
            <a:r>
              <a:rPr lang="it-IT" b="0" dirty="0"/>
              <a:t>, in via Kant 8 a Milano.</a:t>
            </a:r>
          </a:p>
          <a:p>
            <a:r>
              <a:rPr lang="it-IT" b="0" dirty="0"/>
              <a:t>Il CDR è uno spazio di incontro, informazione, formazione, sostegno ed eventualmente auto-aiuto; un luogo in cui poter svolgere attività propedeutiche alla costruzione di un progetto di vita in Italia, così da poter valorizzare le persone, la loro storia e le loro competenze, permettendo il riconoscimento della dignità e delle risorse di cui ciascuno è portatore, a vantaggio proprio e della comunità.</a:t>
            </a:r>
          </a:p>
          <a:p>
            <a:r>
              <a:rPr lang="it-IT" b="0" dirty="0"/>
              <a:t>Principali attività: corsi di italiano L2 previsti nell’ambito dei progetti istituzionali; i percorsi di formazione professionalizzante e di borsa lavoro previsti dai progetti a finanziamento privato; le attività per l’inclusione socio-culturale e di educazione civica promosse in particolare nell’ambito della collaborazione con Gallerie d’Italia; le attività di lingua, orientamento e conoscenza del territorio realizzate anche grazie all’apporto dei volontari del Centro; le attività di orientamento e accompagnamento legale previste dai bandi pubblici.</a:t>
            </a:r>
          </a:p>
        </p:txBody>
      </p:sp>
      <p:sp>
        <p:nvSpPr>
          <p:cNvPr id="4" name="Segnaposto numero diapositiva 3"/>
          <p:cNvSpPr>
            <a:spLocks noGrp="1"/>
          </p:cNvSpPr>
          <p:nvPr>
            <p:ph type="sldNum" sz="quarter" idx="5"/>
          </p:nvPr>
        </p:nvSpPr>
        <p:spPr/>
        <p:txBody>
          <a:bodyPr/>
          <a:lstStyle/>
          <a:p>
            <a:fld id="{2F775C44-306A-445E-9FC6-65B89E23A3C3}" type="slidenum">
              <a:rPr lang="it-IT" smtClean="0"/>
              <a:t>8</a:t>
            </a:fld>
            <a:endParaRPr lang="it-IT"/>
          </a:p>
        </p:txBody>
      </p:sp>
    </p:spTree>
    <p:extLst>
      <p:ext uri="{BB962C8B-B14F-4D97-AF65-F5344CB8AC3E}">
        <p14:creationId xmlns:p14="http://schemas.microsoft.com/office/powerpoint/2010/main" val="63673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7675" y="887413"/>
            <a:ext cx="4259263" cy="2397125"/>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5"/>
          </p:nvPr>
        </p:nvSpPr>
        <p:spPr/>
        <p:txBody>
          <a:bodyPr/>
          <a:lstStyle/>
          <a:p>
            <a:fld id="{2F775C44-306A-445E-9FC6-65B89E23A3C3}" type="slidenum">
              <a:rPr lang="it-IT" smtClean="0"/>
              <a:t>9</a:t>
            </a:fld>
            <a:endParaRPr lang="it-IT"/>
          </a:p>
        </p:txBody>
      </p:sp>
    </p:spTree>
    <p:extLst>
      <p:ext uri="{BB962C8B-B14F-4D97-AF65-F5344CB8AC3E}">
        <p14:creationId xmlns:p14="http://schemas.microsoft.com/office/powerpoint/2010/main" val="119123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6174" y="1897634"/>
            <a:ext cx="924996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32347" y="3427984"/>
            <a:ext cx="761761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44115" y="1407922"/>
            <a:ext cx="473380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04390" y="1407922"/>
            <a:ext cx="473380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1"/>
            <a:ext cx="10877109" cy="6120003"/>
          </a:xfrm>
          <a:prstGeom prst="rect">
            <a:avLst/>
          </a:prstGeom>
        </p:spPr>
      </p:pic>
      <p:sp>
        <p:nvSpPr>
          <p:cNvPr id="17" name="bg object 17"/>
          <p:cNvSpPr/>
          <p:nvPr/>
        </p:nvSpPr>
        <p:spPr>
          <a:xfrm>
            <a:off x="9144634" y="1"/>
            <a:ext cx="1732882" cy="2202815"/>
          </a:xfrm>
          <a:custGeom>
            <a:avLst/>
            <a:gdLst/>
            <a:ahLst/>
            <a:cxnLst/>
            <a:rect l="l" t="t" r="r" b="b"/>
            <a:pathLst>
              <a:path w="1433829" h="2202815">
                <a:moveTo>
                  <a:pt x="1433493" y="0"/>
                </a:moveTo>
                <a:lnTo>
                  <a:pt x="18258" y="0"/>
                </a:lnTo>
                <a:lnTo>
                  <a:pt x="14109" y="20150"/>
                </a:lnTo>
                <a:lnTo>
                  <a:pt x="7204" y="69235"/>
                </a:lnTo>
                <a:lnTo>
                  <a:pt x="2775" y="117913"/>
                </a:lnTo>
                <a:lnTo>
                  <a:pt x="0" y="171213"/>
                </a:lnTo>
                <a:lnTo>
                  <a:pt x="437" y="224596"/>
                </a:lnTo>
                <a:lnTo>
                  <a:pt x="6092" y="277051"/>
                </a:lnTo>
                <a:lnTo>
                  <a:pt x="18968" y="327564"/>
                </a:lnTo>
                <a:lnTo>
                  <a:pt x="36729" y="368111"/>
                </a:lnTo>
                <a:lnTo>
                  <a:pt x="59597" y="405039"/>
                </a:lnTo>
                <a:lnTo>
                  <a:pt x="86325" y="438584"/>
                </a:lnTo>
                <a:lnTo>
                  <a:pt x="115666" y="468979"/>
                </a:lnTo>
                <a:lnTo>
                  <a:pt x="151751" y="500842"/>
                </a:lnTo>
                <a:lnTo>
                  <a:pt x="189675" y="529472"/>
                </a:lnTo>
                <a:lnTo>
                  <a:pt x="229189" y="555012"/>
                </a:lnTo>
                <a:lnTo>
                  <a:pt x="270049" y="577607"/>
                </a:lnTo>
                <a:lnTo>
                  <a:pt x="312009" y="597402"/>
                </a:lnTo>
                <a:lnTo>
                  <a:pt x="354821" y="614539"/>
                </a:lnTo>
                <a:lnTo>
                  <a:pt x="398241" y="629164"/>
                </a:lnTo>
                <a:lnTo>
                  <a:pt x="445879" y="642686"/>
                </a:lnTo>
                <a:lnTo>
                  <a:pt x="493762" y="655210"/>
                </a:lnTo>
                <a:lnTo>
                  <a:pt x="541459" y="668362"/>
                </a:lnTo>
                <a:lnTo>
                  <a:pt x="588540" y="683763"/>
                </a:lnTo>
                <a:lnTo>
                  <a:pt x="634575" y="703040"/>
                </a:lnTo>
                <a:lnTo>
                  <a:pt x="675075" y="725089"/>
                </a:lnTo>
                <a:lnTo>
                  <a:pt x="713596" y="751277"/>
                </a:lnTo>
                <a:lnTo>
                  <a:pt x="750041" y="781289"/>
                </a:lnTo>
                <a:lnTo>
                  <a:pt x="784312" y="814809"/>
                </a:lnTo>
                <a:lnTo>
                  <a:pt x="816311" y="851524"/>
                </a:lnTo>
                <a:lnTo>
                  <a:pt x="845940" y="891116"/>
                </a:lnTo>
                <a:lnTo>
                  <a:pt x="873102" y="933272"/>
                </a:lnTo>
                <a:lnTo>
                  <a:pt x="897697" y="977676"/>
                </a:lnTo>
                <a:lnTo>
                  <a:pt x="919629" y="1024013"/>
                </a:lnTo>
                <a:lnTo>
                  <a:pt x="938799" y="1071968"/>
                </a:lnTo>
                <a:lnTo>
                  <a:pt x="955110" y="1121226"/>
                </a:lnTo>
                <a:lnTo>
                  <a:pt x="968293" y="1170259"/>
                </a:lnTo>
                <a:lnTo>
                  <a:pt x="978884" y="1220144"/>
                </a:lnTo>
                <a:lnTo>
                  <a:pt x="986868" y="1270689"/>
                </a:lnTo>
                <a:lnTo>
                  <a:pt x="992231" y="1321701"/>
                </a:lnTo>
                <a:lnTo>
                  <a:pt x="994957" y="1372990"/>
                </a:lnTo>
                <a:lnTo>
                  <a:pt x="995031" y="1424363"/>
                </a:lnTo>
                <a:lnTo>
                  <a:pt x="992439" y="1475630"/>
                </a:lnTo>
                <a:lnTo>
                  <a:pt x="987165" y="1526597"/>
                </a:lnTo>
                <a:lnTo>
                  <a:pt x="980097" y="1573756"/>
                </a:lnTo>
                <a:lnTo>
                  <a:pt x="972130" y="1620902"/>
                </a:lnTo>
                <a:lnTo>
                  <a:pt x="964664" y="1668059"/>
                </a:lnTo>
                <a:lnTo>
                  <a:pt x="959096" y="1715252"/>
                </a:lnTo>
                <a:lnTo>
                  <a:pt x="956826" y="1762506"/>
                </a:lnTo>
                <a:lnTo>
                  <a:pt x="959251" y="1809845"/>
                </a:lnTo>
                <a:lnTo>
                  <a:pt x="968853" y="1861412"/>
                </a:lnTo>
                <a:lnTo>
                  <a:pt x="985633" y="1910403"/>
                </a:lnTo>
                <a:lnTo>
                  <a:pt x="1008948" y="1955572"/>
                </a:lnTo>
                <a:lnTo>
                  <a:pt x="1038155" y="1995675"/>
                </a:lnTo>
                <a:lnTo>
                  <a:pt x="1072611" y="2029466"/>
                </a:lnTo>
                <a:lnTo>
                  <a:pt x="1114073" y="2057867"/>
                </a:lnTo>
                <a:lnTo>
                  <a:pt x="1158351" y="2079634"/>
                </a:lnTo>
                <a:lnTo>
                  <a:pt x="1204385" y="2097252"/>
                </a:lnTo>
                <a:lnTo>
                  <a:pt x="1251114" y="2113204"/>
                </a:lnTo>
                <a:lnTo>
                  <a:pt x="1297477" y="2129974"/>
                </a:lnTo>
                <a:lnTo>
                  <a:pt x="1341251" y="2149044"/>
                </a:lnTo>
                <a:lnTo>
                  <a:pt x="1383910" y="2171373"/>
                </a:lnTo>
                <a:lnTo>
                  <a:pt x="1425301" y="2196837"/>
                </a:lnTo>
                <a:lnTo>
                  <a:pt x="1433493" y="2202672"/>
                </a:lnTo>
                <a:lnTo>
                  <a:pt x="1433493" y="0"/>
                </a:lnTo>
                <a:close/>
              </a:path>
            </a:pathLst>
          </a:custGeom>
          <a:solidFill>
            <a:srgbClr val="E56556"/>
          </a:solidFill>
        </p:spPr>
        <p:txBody>
          <a:bodyPr wrap="square" lIns="0" tIns="0" rIns="0" bIns="0" rtlCol="0"/>
          <a:lstStyle/>
          <a:p>
            <a:endParaRPr/>
          </a:p>
        </p:txBody>
      </p:sp>
      <p:sp>
        <p:nvSpPr>
          <p:cNvPr id="18" name="bg object 18"/>
          <p:cNvSpPr/>
          <p:nvPr/>
        </p:nvSpPr>
        <p:spPr>
          <a:xfrm>
            <a:off x="8460355" y="4309880"/>
            <a:ext cx="2417439" cy="1810385"/>
          </a:xfrm>
          <a:custGeom>
            <a:avLst/>
            <a:gdLst/>
            <a:ahLst/>
            <a:cxnLst/>
            <a:rect l="l" t="t" r="r" b="b"/>
            <a:pathLst>
              <a:path w="2000250" h="1810385">
                <a:moveTo>
                  <a:pt x="308770" y="816842"/>
                </a:moveTo>
                <a:lnTo>
                  <a:pt x="259002" y="818744"/>
                </a:lnTo>
                <a:lnTo>
                  <a:pt x="210387" y="827552"/>
                </a:lnTo>
                <a:lnTo>
                  <a:pt x="164314" y="844072"/>
                </a:lnTo>
                <a:lnTo>
                  <a:pt x="122171" y="869110"/>
                </a:lnTo>
                <a:lnTo>
                  <a:pt x="87593" y="900453"/>
                </a:lnTo>
                <a:lnTo>
                  <a:pt x="60028" y="936756"/>
                </a:lnTo>
                <a:lnTo>
                  <a:pt x="38617" y="977383"/>
                </a:lnTo>
                <a:lnTo>
                  <a:pt x="22706" y="1021420"/>
                </a:lnTo>
                <a:lnTo>
                  <a:pt x="11593" y="1068025"/>
                </a:lnTo>
                <a:lnTo>
                  <a:pt x="4573" y="1116353"/>
                </a:lnTo>
                <a:lnTo>
                  <a:pt x="943" y="1165561"/>
                </a:lnTo>
                <a:lnTo>
                  <a:pt x="0" y="1214805"/>
                </a:lnTo>
                <a:lnTo>
                  <a:pt x="1038" y="1263242"/>
                </a:lnTo>
                <a:lnTo>
                  <a:pt x="3298" y="1312008"/>
                </a:lnTo>
                <a:lnTo>
                  <a:pt x="6629" y="1361092"/>
                </a:lnTo>
                <a:lnTo>
                  <a:pt x="11326" y="1410223"/>
                </a:lnTo>
                <a:lnTo>
                  <a:pt x="17683" y="1459130"/>
                </a:lnTo>
                <a:lnTo>
                  <a:pt x="25994" y="1507542"/>
                </a:lnTo>
                <a:lnTo>
                  <a:pt x="36555" y="1555190"/>
                </a:lnTo>
                <a:lnTo>
                  <a:pt x="49659" y="1601800"/>
                </a:lnTo>
                <a:lnTo>
                  <a:pt x="65601" y="1647105"/>
                </a:lnTo>
                <a:lnTo>
                  <a:pt x="84675" y="1690831"/>
                </a:lnTo>
                <a:lnTo>
                  <a:pt x="107176" y="1732709"/>
                </a:lnTo>
                <a:lnTo>
                  <a:pt x="133398" y="1772468"/>
                </a:lnTo>
                <a:lnTo>
                  <a:pt x="163636" y="1809837"/>
                </a:lnTo>
                <a:lnTo>
                  <a:pt x="184816" y="1810123"/>
                </a:lnTo>
                <a:lnTo>
                  <a:pt x="1999683" y="1810123"/>
                </a:lnTo>
                <a:lnTo>
                  <a:pt x="1999683" y="910201"/>
                </a:lnTo>
                <a:lnTo>
                  <a:pt x="671312" y="910201"/>
                </a:lnTo>
                <a:lnTo>
                  <a:pt x="645425" y="907359"/>
                </a:lnTo>
                <a:lnTo>
                  <a:pt x="619750" y="900760"/>
                </a:lnTo>
                <a:lnTo>
                  <a:pt x="594636" y="892199"/>
                </a:lnTo>
                <a:lnTo>
                  <a:pt x="501445" y="858387"/>
                </a:lnTo>
                <a:lnTo>
                  <a:pt x="454401" y="843038"/>
                </a:lnTo>
                <a:lnTo>
                  <a:pt x="406761" y="830216"/>
                </a:lnTo>
                <a:lnTo>
                  <a:pt x="358302" y="821041"/>
                </a:lnTo>
                <a:lnTo>
                  <a:pt x="308770" y="816842"/>
                </a:lnTo>
                <a:close/>
              </a:path>
              <a:path w="2000250" h="1810385">
                <a:moveTo>
                  <a:pt x="1095148" y="471976"/>
                </a:moveTo>
                <a:lnTo>
                  <a:pt x="1044715" y="481900"/>
                </a:lnTo>
                <a:lnTo>
                  <a:pt x="997912" y="503325"/>
                </a:lnTo>
                <a:lnTo>
                  <a:pt x="961030" y="532016"/>
                </a:lnTo>
                <a:lnTo>
                  <a:pt x="930628" y="566711"/>
                </a:lnTo>
                <a:lnTo>
                  <a:pt x="905128" y="606024"/>
                </a:lnTo>
                <a:lnTo>
                  <a:pt x="882950" y="648568"/>
                </a:lnTo>
                <a:lnTo>
                  <a:pt x="862516" y="692956"/>
                </a:lnTo>
                <a:lnTo>
                  <a:pt x="842245" y="737802"/>
                </a:lnTo>
                <a:lnTo>
                  <a:pt x="820561" y="781717"/>
                </a:lnTo>
                <a:lnTo>
                  <a:pt x="795883" y="823316"/>
                </a:lnTo>
                <a:lnTo>
                  <a:pt x="766632" y="861211"/>
                </a:lnTo>
                <a:lnTo>
                  <a:pt x="735042" y="889784"/>
                </a:lnTo>
                <a:lnTo>
                  <a:pt x="697061" y="907490"/>
                </a:lnTo>
                <a:lnTo>
                  <a:pt x="671312" y="910201"/>
                </a:lnTo>
                <a:lnTo>
                  <a:pt x="1999683" y="910201"/>
                </a:lnTo>
                <a:lnTo>
                  <a:pt x="1999683" y="750505"/>
                </a:lnTo>
                <a:lnTo>
                  <a:pt x="1517520" y="750505"/>
                </a:lnTo>
                <a:lnTo>
                  <a:pt x="1491452" y="743098"/>
                </a:lnTo>
                <a:lnTo>
                  <a:pt x="1469321" y="726495"/>
                </a:lnTo>
                <a:lnTo>
                  <a:pt x="1450313" y="704378"/>
                </a:lnTo>
                <a:lnTo>
                  <a:pt x="1433611" y="680426"/>
                </a:lnTo>
                <a:lnTo>
                  <a:pt x="1403102" y="637810"/>
                </a:lnTo>
                <a:lnTo>
                  <a:pt x="1369476" y="597549"/>
                </a:lnTo>
                <a:lnTo>
                  <a:pt x="1332462" y="560767"/>
                </a:lnTo>
                <a:lnTo>
                  <a:pt x="1291790" y="528586"/>
                </a:lnTo>
                <a:lnTo>
                  <a:pt x="1247187" y="502131"/>
                </a:lnTo>
                <a:lnTo>
                  <a:pt x="1198488" y="482999"/>
                </a:lnTo>
                <a:lnTo>
                  <a:pt x="1147107" y="472645"/>
                </a:lnTo>
                <a:lnTo>
                  <a:pt x="1095148" y="471976"/>
                </a:lnTo>
                <a:close/>
              </a:path>
              <a:path w="2000250" h="1810385">
                <a:moveTo>
                  <a:pt x="1999683" y="0"/>
                </a:moveTo>
                <a:lnTo>
                  <a:pt x="1932489" y="19022"/>
                </a:lnTo>
                <a:lnTo>
                  <a:pt x="1887702" y="35542"/>
                </a:lnTo>
                <a:lnTo>
                  <a:pt x="1844453" y="55400"/>
                </a:lnTo>
                <a:lnTo>
                  <a:pt x="1803399" y="79138"/>
                </a:lnTo>
                <a:lnTo>
                  <a:pt x="1765195" y="107301"/>
                </a:lnTo>
                <a:lnTo>
                  <a:pt x="1730592" y="140113"/>
                </a:lnTo>
                <a:lnTo>
                  <a:pt x="1700548" y="176488"/>
                </a:lnTo>
                <a:lnTo>
                  <a:pt x="1674837" y="215983"/>
                </a:lnTo>
                <a:lnTo>
                  <a:pt x="1653235" y="258159"/>
                </a:lnTo>
                <a:lnTo>
                  <a:pt x="1635516" y="302575"/>
                </a:lnTo>
                <a:lnTo>
                  <a:pt x="1621456" y="348790"/>
                </a:lnTo>
                <a:lnTo>
                  <a:pt x="1610829" y="396364"/>
                </a:lnTo>
                <a:lnTo>
                  <a:pt x="1603410" y="444856"/>
                </a:lnTo>
                <a:lnTo>
                  <a:pt x="1598974" y="493826"/>
                </a:lnTo>
                <a:lnTo>
                  <a:pt x="1597296" y="542833"/>
                </a:lnTo>
                <a:lnTo>
                  <a:pt x="1598152" y="591437"/>
                </a:lnTo>
                <a:lnTo>
                  <a:pt x="1599226" y="616896"/>
                </a:lnTo>
                <a:lnTo>
                  <a:pt x="1599338" y="637810"/>
                </a:lnTo>
                <a:lnTo>
                  <a:pt x="1591230" y="691932"/>
                </a:lnTo>
                <a:lnTo>
                  <a:pt x="1562838" y="733892"/>
                </a:lnTo>
                <a:lnTo>
                  <a:pt x="1517520" y="750505"/>
                </a:lnTo>
                <a:lnTo>
                  <a:pt x="1999683" y="750505"/>
                </a:lnTo>
                <a:lnTo>
                  <a:pt x="1999683" y="0"/>
                </a:lnTo>
                <a:close/>
              </a:path>
            </a:pathLst>
          </a:custGeom>
          <a:solidFill>
            <a:srgbClr val="1669AA"/>
          </a:solidFill>
        </p:spPr>
        <p:txBody>
          <a:bodyPr wrap="square" lIns="0" tIns="0" rIns="0" bIns="0" rtlCol="0"/>
          <a:lstStyle/>
          <a:p>
            <a:endParaRPr/>
          </a:p>
        </p:txBody>
      </p:sp>
      <p:sp>
        <p:nvSpPr>
          <p:cNvPr id="19" name="bg object 19"/>
          <p:cNvSpPr/>
          <p:nvPr/>
        </p:nvSpPr>
        <p:spPr>
          <a:xfrm>
            <a:off x="7899231" y="5287324"/>
            <a:ext cx="2978438" cy="833119"/>
          </a:xfrm>
          <a:custGeom>
            <a:avLst/>
            <a:gdLst/>
            <a:ahLst/>
            <a:cxnLst/>
            <a:rect l="l" t="t" r="r" b="b"/>
            <a:pathLst>
              <a:path w="2464434" h="833120">
                <a:moveTo>
                  <a:pt x="716710" y="0"/>
                </a:moveTo>
                <a:lnTo>
                  <a:pt x="663010" y="0"/>
                </a:lnTo>
                <a:lnTo>
                  <a:pt x="613323" y="2034"/>
                </a:lnTo>
                <a:lnTo>
                  <a:pt x="561787" y="6357"/>
                </a:lnTo>
                <a:lnTo>
                  <a:pt x="511068" y="12970"/>
                </a:lnTo>
                <a:lnTo>
                  <a:pt x="460483" y="22237"/>
                </a:lnTo>
                <a:lnTo>
                  <a:pt x="410440" y="34334"/>
                </a:lnTo>
                <a:lnTo>
                  <a:pt x="361345" y="49438"/>
                </a:lnTo>
                <a:lnTo>
                  <a:pt x="313605" y="67725"/>
                </a:lnTo>
                <a:lnTo>
                  <a:pt x="267627" y="89370"/>
                </a:lnTo>
                <a:lnTo>
                  <a:pt x="223767" y="114588"/>
                </a:lnTo>
                <a:lnTo>
                  <a:pt x="182585" y="143445"/>
                </a:lnTo>
                <a:lnTo>
                  <a:pt x="144336" y="176227"/>
                </a:lnTo>
                <a:lnTo>
                  <a:pt x="109476" y="213074"/>
                </a:lnTo>
                <a:lnTo>
                  <a:pt x="80216" y="251717"/>
                </a:lnTo>
                <a:lnTo>
                  <a:pt x="55295" y="293279"/>
                </a:lnTo>
                <a:lnTo>
                  <a:pt x="34834" y="337253"/>
                </a:lnTo>
                <a:lnTo>
                  <a:pt x="18954" y="383128"/>
                </a:lnTo>
                <a:lnTo>
                  <a:pt x="7774" y="430395"/>
                </a:lnTo>
                <a:lnTo>
                  <a:pt x="1416" y="478545"/>
                </a:lnTo>
                <a:lnTo>
                  <a:pt x="0" y="527068"/>
                </a:lnTo>
                <a:lnTo>
                  <a:pt x="3645" y="575455"/>
                </a:lnTo>
                <a:lnTo>
                  <a:pt x="12473" y="623196"/>
                </a:lnTo>
                <a:lnTo>
                  <a:pt x="26495" y="669670"/>
                </a:lnTo>
                <a:lnTo>
                  <a:pt x="45415" y="714325"/>
                </a:lnTo>
                <a:lnTo>
                  <a:pt x="68892" y="756763"/>
                </a:lnTo>
                <a:lnTo>
                  <a:pt x="96587" y="796587"/>
                </a:lnTo>
                <a:lnTo>
                  <a:pt x="127539" y="832679"/>
                </a:lnTo>
                <a:lnTo>
                  <a:pt x="2463971" y="832679"/>
                </a:lnTo>
                <a:lnTo>
                  <a:pt x="2463971" y="422138"/>
                </a:lnTo>
                <a:lnTo>
                  <a:pt x="2159705" y="422138"/>
                </a:lnTo>
                <a:lnTo>
                  <a:pt x="2109691" y="421759"/>
                </a:lnTo>
                <a:lnTo>
                  <a:pt x="2059741" y="419192"/>
                </a:lnTo>
                <a:lnTo>
                  <a:pt x="2010018" y="414611"/>
                </a:lnTo>
                <a:lnTo>
                  <a:pt x="1957095" y="407667"/>
                </a:lnTo>
                <a:lnTo>
                  <a:pt x="1904476" y="398678"/>
                </a:lnTo>
                <a:lnTo>
                  <a:pt x="1852241" y="387652"/>
                </a:lnTo>
                <a:lnTo>
                  <a:pt x="1800474" y="374595"/>
                </a:lnTo>
                <a:lnTo>
                  <a:pt x="1749255" y="359517"/>
                </a:lnTo>
                <a:lnTo>
                  <a:pt x="1698665" y="342424"/>
                </a:lnTo>
                <a:lnTo>
                  <a:pt x="1652815" y="325012"/>
                </a:lnTo>
                <a:lnTo>
                  <a:pt x="1607535" y="306193"/>
                </a:lnTo>
                <a:lnTo>
                  <a:pt x="1562726" y="286215"/>
                </a:lnTo>
                <a:lnTo>
                  <a:pt x="1518287" y="265328"/>
                </a:lnTo>
                <a:lnTo>
                  <a:pt x="1474118" y="243781"/>
                </a:lnTo>
                <a:lnTo>
                  <a:pt x="1298148" y="155974"/>
                </a:lnTo>
                <a:lnTo>
                  <a:pt x="1253831" y="134864"/>
                </a:lnTo>
                <a:lnTo>
                  <a:pt x="1209184" y="114588"/>
                </a:lnTo>
                <a:lnTo>
                  <a:pt x="1164107" y="95395"/>
                </a:lnTo>
                <a:lnTo>
                  <a:pt x="1118500" y="77536"/>
                </a:lnTo>
                <a:lnTo>
                  <a:pt x="1072263" y="61259"/>
                </a:lnTo>
                <a:lnTo>
                  <a:pt x="1022801" y="46074"/>
                </a:lnTo>
                <a:lnTo>
                  <a:pt x="972743" y="33017"/>
                </a:lnTo>
                <a:lnTo>
                  <a:pt x="922180" y="22098"/>
                </a:lnTo>
                <a:lnTo>
                  <a:pt x="871204" y="13327"/>
                </a:lnTo>
                <a:lnTo>
                  <a:pt x="819906" y="6714"/>
                </a:lnTo>
                <a:lnTo>
                  <a:pt x="768378" y="2268"/>
                </a:lnTo>
                <a:lnTo>
                  <a:pt x="716710" y="0"/>
                </a:lnTo>
                <a:close/>
              </a:path>
              <a:path w="2464434" h="833120">
                <a:moveTo>
                  <a:pt x="2463971" y="363472"/>
                </a:moveTo>
                <a:lnTo>
                  <a:pt x="2405037" y="385036"/>
                </a:lnTo>
                <a:lnTo>
                  <a:pt x="2357144" y="398242"/>
                </a:lnTo>
                <a:lnTo>
                  <a:pt x="2308502" y="408379"/>
                </a:lnTo>
                <a:lnTo>
                  <a:pt x="2259273" y="415624"/>
                </a:lnTo>
                <a:lnTo>
                  <a:pt x="2209620" y="420151"/>
                </a:lnTo>
                <a:lnTo>
                  <a:pt x="2159705" y="422138"/>
                </a:lnTo>
                <a:lnTo>
                  <a:pt x="2463971" y="422138"/>
                </a:lnTo>
                <a:lnTo>
                  <a:pt x="2463971" y="363472"/>
                </a:lnTo>
                <a:close/>
              </a:path>
            </a:pathLst>
          </a:custGeom>
          <a:solidFill>
            <a:srgbClr val="78B945"/>
          </a:solidFill>
        </p:spPr>
        <p:txBody>
          <a:bodyPr wrap="square" lIns="0" tIns="0" rIns="0" bIns="0" rtlCol="0"/>
          <a:lstStyle/>
          <a:p>
            <a:endParaRPr/>
          </a:p>
        </p:txBody>
      </p:sp>
      <p:sp>
        <p:nvSpPr>
          <p:cNvPr id="20" name="bg object 20"/>
          <p:cNvSpPr/>
          <p:nvPr/>
        </p:nvSpPr>
        <p:spPr>
          <a:xfrm>
            <a:off x="9363025" y="626783"/>
            <a:ext cx="1300045" cy="1070610"/>
          </a:xfrm>
          <a:custGeom>
            <a:avLst/>
            <a:gdLst/>
            <a:ahLst/>
            <a:cxnLst/>
            <a:rect l="l" t="t" r="r" b="b"/>
            <a:pathLst>
              <a:path w="1075690" h="1070610">
                <a:moveTo>
                  <a:pt x="297205" y="55130"/>
                </a:moveTo>
                <a:lnTo>
                  <a:pt x="286880" y="60566"/>
                </a:lnTo>
                <a:lnTo>
                  <a:pt x="60845" y="285572"/>
                </a:lnTo>
                <a:lnTo>
                  <a:pt x="55384" y="295833"/>
                </a:lnTo>
                <a:lnTo>
                  <a:pt x="297205" y="55130"/>
                </a:lnTo>
                <a:close/>
              </a:path>
              <a:path w="1075690" h="1070610">
                <a:moveTo>
                  <a:pt x="411962" y="13766"/>
                </a:moveTo>
                <a:lnTo>
                  <a:pt x="405663" y="15189"/>
                </a:lnTo>
                <a:lnTo>
                  <a:pt x="15252" y="403809"/>
                </a:lnTo>
                <a:lnTo>
                  <a:pt x="13830" y="410070"/>
                </a:lnTo>
                <a:lnTo>
                  <a:pt x="411962" y="13766"/>
                </a:lnTo>
                <a:close/>
              </a:path>
              <a:path w="1075690" h="1070610">
                <a:moveTo>
                  <a:pt x="498602" y="393"/>
                </a:moveTo>
                <a:lnTo>
                  <a:pt x="493522" y="622"/>
                </a:lnTo>
                <a:lnTo>
                  <a:pt x="609" y="491248"/>
                </a:lnTo>
                <a:lnTo>
                  <a:pt x="381" y="496316"/>
                </a:lnTo>
                <a:lnTo>
                  <a:pt x="498602" y="393"/>
                </a:lnTo>
                <a:close/>
              </a:path>
              <a:path w="1075690" h="1070610">
                <a:moveTo>
                  <a:pt x="571995" y="215"/>
                </a:moveTo>
                <a:lnTo>
                  <a:pt x="567334" y="0"/>
                </a:lnTo>
                <a:lnTo>
                  <a:pt x="0" y="564730"/>
                </a:lnTo>
                <a:lnTo>
                  <a:pt x="203" y="569353"/>
                </a:lnTo>
                <a:lnTo>
                  <a:pt x="571995" y="215"/>
                </a:lnTo>
                <a:close/>
              </a:path>
              <a:path w="1075690" h="1070610">
                <a:moveTo>
                  <a:pt x="637336" y="8026"/>
                </a:moveTo>
                <a:lnTo>
                  <a:pt x="634136" y="7302"/>
                </a:lnTo>
                <a:lnTo>
                  <a:pt x="633209" y="7302"/>
                </a:lnTo>
                <a:lnTo>
                  <a:pt x="7213" y="630415"/>
                </a:lnTo>
                <a:lnTo>
                  <a:pt x="7327" y="631215"/>
                </a:lnTo>
                <a:lnTo>
                  <a:pt x="8051" y="634415"/>
                </a:lnTo>
                <a:lnTo>
                  <a:pt x="637336" y="8026"/>
                </a:lnTo>
                <a:close/>
              </a:path>
              <a:path w="1075690" h="1070610">
                <a:moveTo>
                  <a:pt x="695782" y="22720"/>
                </a:moveTo>
                <a:lnTo>
                  <a:pt x="692111" y="21539"/>
                </a:lnTo>
                <a:lnTo>
                  <a:pt x="21640" y="688936"/>
                </a:lnTo>
                <a:lnTo>
                  <a:pt x="22821" y="692581"/>
                </a:lnTo>
                <a:lnTo>
                  <a:pt x="695782" y="22720"/>
                </a:lnTo>
                <a:close/>
              </a:path>
              <a:path w="1075690" h="1070610">
                <a:moveTo>
                  <a:pt x="749300" y="42316"/>
                </a:moveTo>
                <a:lnTo>
                  <a:pt x="745883" y="40881"/>
                </a:lnTo>
                <a:lnTo>
                  <a:pt x="41071" y="742454"/>
                </a:lnTo>
                <a:lnTo>
                  <a:pt x="42506" y="745858"/>
                </a:lnTo>
                <a:lnTo>
                  <a:pt x="749300" y="42316"/>
                </a:lnTo>
                <a:close/>
              </a:path>
              <a:path w="1075690" h="1070610">
                <a:moveTo>
                  <a:pt x="798487" y="66230"/>
                </a:moveTo>
                <a:lnTo>
                  <a:pt x="795312" y="64554"/>
                </a:lnTo>
                <a:lnTo>
                  <a:pt x="64846" y="791654"/>
                </a:lnTo>
                <a:lnTo>
                  <a:pt x="66535" y="794816"/>
                </a:lnTo>
                <a:lnTo>
                  <a:pt x="798487" y="66230"/>
                </a:lnTo>
                <a:close/>
              </a:path>
              <a:path w="1075690" h="1070610">
                <a:moveTo>
                  <a:pt x="843749" y="94043"/>
                </a:moveTo>
                <a:lnTo>
                  <a:pt x="840790" y="92151"/>
                </a:lnTo>
                <a:lnTo>
                  <a:pt x="92570" y="836930"/>
                </a:lnTo>
                <a:lnTo>
                  <a:pt x="94475" y="839863"/>
                </a:lnTo>
                <a:lnTo>
                  <a:pt x="843749" y="94043"/>
                </a:lnTo>
                <a:close/>
              </a:path>
              <a:path w="1075690" h="1070610">
                <a:moveTo>
                  <a:pt x="885266" y="125590"/>
                </a:moveTo>
                <a:lnTo>
                  <a:pt x="884364" y="124764"/>
                </a:lnTo>
                <a:lnTo>
                  <a:pt x="882599" y="123405"/>
                </a:lnTo>
                <a:lnTo>
                  <a:pt x="123977" y="878535"/>
                </a:lnTo>
                <a:lnTo>
                  <a:pt x="125336" y="880287"/>
                </a:lnTo>
                <a:lnTo>
                  <a:pt x="126161" y="881189"/>
                </a:lnTo>
                <a:lnTo>
                  <a:pt x="885266" y="125590"/>
                </a:lnTo>
                <a:close/>
              </a:path>
              <a:path w="1075690" h="1070610">
                <a:moveTo>
                  <a:pt x="922997" y="160896"/>
                </a:moveTo>
                <a:lnTo>
                  <a:pt x="920673" y="158381"/>
                </a:lnTo>
                <a:lnTo>
                  <a:pt x="159118" y="916432"/>
                </a:lnTo>
                <a:lnTo>
                  <a:pt x="161645" y="918743"/>
                </a:lnTo>
                <a:lnTo>
                  <a:pt x="922997" y="160896"/>
                </a:lnTo>
                <a:close/>
              </a:path>
              <a:path w="1075690" h="1070610">
                <a:moveTo>
                  <a:pt x="957262" y="199656"/>
                </a:moveTo>
                <a:lnTo>
                  <a:pt x="955141" y="196926"/>
                </a:lnTo>
                <a:lnTo>
                  <a:pt x="197840" y="950747"/>
                </a:lnTo>
                <a:lnTo>
                  <a:pt x="200583" y="952855"/>
                </a:lnTo>
                <a:lnTo>
                  <a:pt x="957262" y="199656"/>
                </a:lnTo>
                <a:close/>
              </a:path>
              <a:path w="1075690" h="1070610">
                <a:moveTo>
                  <a:pt x="987996" y="241935"/>
                </a:moveTo>
                <a:lnTo>
                  <a:pt x="986091" y="239001"/>
                </a:lnTo>
                <a:lnTo>
                  <a:pt x="240106" y="981557"/>
                </a:lnTo>
                <a:lnTo>
                  <a:pt x="243052" y="983449"/>
                </a:lnTo>
                <a:lnTo>
                  <a:pt x="987996" y="241935"/>
                </a:lnTo>
                <a:close/>
              </a:path>
              <a:path w="1075690" h="1070610">
                <a:moveTo>
                  <a:pt x="1002538" y="805573"/>
                </a:moveTo>
                <a:lnTo>
                  <a:pt x="809294" y="997927"/>
                </a:lnTo>
                <a:lnTo>
                  <a:pt x="823163" y="988961"/>
                </a:lnTo>
                <a:lnTo>
                  <a:pt x="993533" y="819365"/>
                </a:lnTo>
                <a:lnTo>
                  <a:pt x="1002538" y="805573"/>
                </a:lnTo>
                <a:close/>
              </a:path>
              <a:path w="1075690" h="1070610">
                <a:moveTo>
                  <a:pt x="1015022" y="287909"/>
                </a:moveTo>
                <a:lnTo>
                  <a:pt x="1013345" y="284734"/>
                </a:lnTo>
                <a:lnTo>
                  <a:pt x="286067" y="1008672"/>
                </a:lnTo>
                <a:lnTo>
                  <a:pt x="289229" y="1010348"/>
                </a:lnTo>
                <a:lnTo>
                  <a:pt x="1015022" y="287909"/>
                </a:lnTo>
                <a:close/>
              </a:path>
              <a:path w="1075690" h="1070610">
                <a:moveTo>
                  <a:pt x="1038059" y="337832"/>
                </a:moveTo>
                <a:lnTo>
                  <a:pt x="1036624" y="334441"/>
                </a:lnTo>
                <a:lnTo>
                  <a:pt x="335991" y="1031836"/>
                </a:lnTo>
                <a:lnTo>
                  <a:pt x="339394" y="1033272"/>
                </a:lnTo>
                <a:lnTo>
                  <a:pt x="1038059" y="337832"/>
                </a:lnTo>
                <a:close/>
              </a:path>
              <a:path w="1075690" h="1070610">
                <a:moveTo>
                  <a:pt x="1056068" y="679424"/>
                </a:moveTo>
                <a:lnTo>
                  <a:pt x="682586" y="1051191"/>
                </a:lnTo>
                <a:lnTo>
                  <a:pt x="689749" y="1048880"/>
                </a:lnTo>
                <a:lnTo>
                  <a:pt x="1053757" y="686562"/>
                </a:lnTo>
                <a:lnTo>
                  <a:pt x="1056068" y="679424"/>
                </a:lnTo>
                <a:close/>
              </a:path>
              <a:path w="1075690" h="1070610">
                <a:moveTo>
                  <a:pt x="1056640" y="392214"/>
                </a:moveTo>
                <a:lnTo>
                  <a:pt x="1055497" y="388505"/>
                </a:lnTo>
                <a:lnTo>
                  <a:pt x="390309" y="1050632"/>
                </a:lnTo>
                <a:lnTo>
                  <a:pt x="394030" y="1051775"/>
                </a:lnTo>
                <a:lnTo>
                  <a:pt x="1056640" y="392214"/>
                </a:lnTo>
                <a:close/>
              </a:path>
              <a:path w="1075690" h="1070610">
                <a:moveTo>
                  <a:pt x="1069213" y="452564"/>
                </a:moveTo>
                <a:lnTo>
                  <a:pt x="1068641" y="448310"/>
                </a:lnTo>
                <a:lnTo>
                  <a:pt x="450392" y="1063713"/>
                </a:lnTo>
                <a:lnTo>
                  <a:pt x="454660" y="1064285"/>
                </a:lnTo>
                <a:lnTo>
                  <a:pt x="1069213" y="452564"/>
                </a:lnTo>
                <a:close/>
              </a:path>
              <a:path w="1075690" h="1070610">
                <a:moveTo>
                  <a:pt x="1072946" y="589749"/>
                </a:moveTo>
                <a:lnTo>
                  <a:pt x="592505" y="1067993"/>
                </a:lnTo>
                <a:lnTo>
                  <a:pt x="598119" y="1067231"/>
                </a:lnTo>
                <a:lnTo>
                  <a:pt x="1072184" y="595350"/>
                </a:lnTo>
                <a:lnTo>
                  <a:pt x="1072946" y="589749"/>
                </a:lnTo>
                <a:close/>
              </a:path>
              <a:path w="1075690" h="1070610">
                <a:moveTo>
                  <a:pt x="1075283" y="519404"/>
                </a:moveTo>
                <a:lnTo>
                  <a:pt x="1075067" y="514769"/>
                </a:lnTo>
                <a:lnTo>
                  <a:pt x="517169" y="1070114"/>
                </a:lnTo>
                <a:lnTo>
                  <a:pt x="521804" y="1070317"/>
                </a:lnTo>
                <a:lnTo>
                  <a:pt x="1075283" y="519404"/>
                </a:lnTo>
                <a:close/>
              </a:path>
            </a:pathLst>
          </a:custGeom>
          <a:solidFill>
            <a:srgbClr val="7D7D93"/>
          </a:solidFill>
        </p:spPr>
        <p:txBody>
          <a:bodyPr wrap="square" lIns="0" tIns="0" rIns="0" bIns="0" rtlCol="0"/>
          <a:lstStyle/>
          <a:p>
            <a:endParaRPr/>
          </a:p>
        </p:txBody>
      </p:sp>
      <p:sp>
        <p:nvSpPr>
          <p:cNvPr id="21" name="bg object 21"/>
          <p:cNvSpPr/>
          <p:nvPr/>
        </p:nvSpPr>
        <p:spPr>
          <a:xfrm>
            <a:off x="8942420" y="4754021"/>
            <a:ext cx="415953" cy="346075"/>
          </a:xfrm>
          <a:custGeom>
            <a:avLst/>
            <a:gdLst/>
            <a:ahLst/>
            <a:cxnLst/>
            <a:rect l="l" t="t" r="r" b="b"/>
            <a:pathLst>
              <a:path w="344170" h="346075">
                <a:moveTo>
                  <a:pt x="166471" y="0"/>
                </a:moveTo>
                <a:lnTo>
                  <a:pt x="120954" y="7620"/>
                </a:lnTo>
                <a:lnTo>
                  <a:pt x="80431" y="26338"/>
                </a:lnTo>
                <a:lnTo>
                  <a:pt x="46488" y="54456"/>
                </a:lnTo>
                <a:lnTo>
                  <a:pt x="20711" y="90272"/>
                </a:lnTo>
                <a:lnTo>
                  <a:pt x="4686" y="132089"/>
                </a:lnTo>
                <a:lnTo>
                  <a:pt x="0" y="178206"/>
                </a:lnTo>
                <a:lnTo>
                  <a:pt x="7597" y="223933"/>
                </a:lnTo>
                <a:lnTo>
                  <a:pt x="26239" y="264649"/>
                </a:lnTo>
                <a:lnTo>
                  <a:pt x="54235" y="298759"/>
                </a:lnTo>
                <a:lnTo>
                  <a:pt x="89893" y="324668"/>
                </a:lnTo>
                <a:lnTo>
                  <a:pt x="131522" y="340781"/>
                </a:lnTo>
                <a:lnTo>
                  <a:pt x="177431" y="345503"/>
                </a:lnTo>
                <a:lnTo>
                  <a:pt x="222949" y="337878"/>
                </a:lnTo>
                <a:lnTo>
                  <a:pt x="263474" y="319158"/>
                </a:lnTo>
                <a:lnTo>
                  <a:pt x="297419" y="291042"/>
                </a:lnTo>
                <a:lnTo>
                  <a:pt x="323197" y="255228"/>
                </a:lnTo>
                <a:lnTo>
                  <a:pt x="339221" y="213413"/>
                </a:lnTo>
                <a:lnTo>
                  <a:pt x="343903" y="167297"/>
                </a:lnTo>
                <a:lnTo>
                  <a:pt x="336305" y="121565"/>
                </a:lnTo>
                <a:lnTo>
                  <a:pt x="317663" y="80848"/>
                </a:lnTo>
                <a:lnTo>
                  <a:pt x="289667" y="46739"/>
                </a:lnTo>
                <a:lnTo>
                  <a:pt x="254009" y="20832"/>
                </a:lnTo>
                <a:lnTo>
                  <a:pt x="212380" y="4721"/>
                </a:lnTo>
                <a:lnTo>
                  <a:pt x="166471" y="0"/>
                </a:lnTo>
                <a:close/>
              </a:path>
            </a:pathLst>
          </a:custGeom>
          <a:solidFill>
            <a:srgbClr val="EBAA59"/>
          </a:solidFill>
        </p:spPr>
        <p:txBody>
          <a:bodyPr wrap="square" lIns="0" tIns="0" rIns="0" bIns="0" rtlCol="0"/>
          <a:lstStyle/>
          <a:p>
            <a:endParaRPr/>
          </a:p>
        </p:txBody>
      </p:sp>
      <p:pic>
        <p:nvPicPr>
          <p:cNvPr id="22" name="bg object 22"/>
          <p:cNvPicPr/>
          <p:nvPr/>
        </p:nvPicPr>
        <p:blipFill>
          <a:blip r:embed="rId8" cstate="print"/>
          <a:stretch>
            <a:fillRect/>
          </a:stretch>
        </p:blipFill>
        <p:spPr>
          <a:xfrm>
            <a:off x="0" y="1"/>
            <a:ext cx="1660575" cy="2133659"/>
          </a:xfrm>
          <a:prstGeom prst="rect">
            <a:avLst/>
          </a:prstGeom>
        </p:spPr>
      </p:pic>
      <p:sp>
        <p:nvSpPr>
          <p:cNvPr id="23" name="bg object 23"/>
          <p:cNvSpPr/>
          <p:nvPr/>
        </p:nvSpPr>
        <p:spPr>
          <a:xfrm>
            <a:off x="10158557" y="1832018"/>
            <a:ext cx="336907" cy="277495"/>
          </a:xfrm>
          <a:custGeom>
            <a:avLst/>
            <a:gdLst/>
            <a:ahLst/>
            <a:cxnLst/>
            <a:rect l="l" t="t" r="r" b="b"/>
            <a:pathLst>
              <a:path w="278765" h="277494">
                <a:moveTo>
                  <a:pt x="139217" y="0"/>
                </a:moveTo>
                <a:lnTo>
                  <a:pt x="95214" y="7064"/>
                </a:lnTo>
                <a:lnTo>
                  <a:pt x="56998" y="26735"/>
                </a:lnTo>
                <a:lnTo>
                  <a:pt x="26861" y="56732"/>
                </a:lnTo>
                <a:lnTo>
                  <a:pt x="7097" y="94770"/>
                </a:lnTo>
                <a:lnTo>
                  <a:pt x="0" y="138569"/>
                </a:lnTo>
                <a:lnTo>
                  <a:pt x="7097" y="182368"/>
                </a:lnTo>
                <a:lnTo>
                  <a:pt x="26861" y="220407"/>
                </a:lnTo>
                <a:lnTo>
                  <a:pt x="56998" y="250403"/>
                </a:lnTo>
                <a:lnTo>
                  <a:pt x="95214" y="270075"/>
                </a:lnTo>
                <a:lnTo>
                  <a:pt x="139217" y="277139"/>
                </a:lnTo>
                <a:lnTo>
                  <a:pt x="183220" y="270075"/>
                </a:lnTo>
                <a:lnTo>
                  <a:pt x="221436" y="250403"/>
                </a:lnTo>
                <a:lnTo>
                  <a:pt x="251573" y="220407"/>
                </a:lnTo>
                <a:lnTo>
                  <a:pt x="271337" y="182368"/>
                </a:lnTo>
                <a:lnTo>
                  <a:pt x="278434" y="138569"/>
                </a:lnTo>
                <a:lnTo>
                  <a:pt x="271337" y="94770"/>
                </a:lnTo>
                <a:lnTo>
                  <a:pt x="251573" y="56732"/>
                </a:lnTo>
                <a:lnTo>
                  <a:pt x="221436" y="26735"/>
                </a:lnTo>
                <a:lnTo>
                  <a:pt x="183220" y="7064"/>
                </a:lnTo>
                <a:lnTo>
                  <a:pt x="139217" y="0"/>
                </a:lnTo>
                <a:close/>
              </a:path>
            </a:pathLst>
          </a:custGeom>
          <a:solidFill>
            <a:srgbClr val="1E9CB4"/>
          </a:solidFill>
        </p:spPr>
        <p:txBody>
          <a:bodyPr wrap="square" lIns="0" tIns="0" rIns="0" bIns="0" rtlCol="0"/>
          <a:lstStyle/>
          <a:p>
            <a:endParaRPr/>
          </a:p>
        </p:txBody>
      </p:sp>
      <p:sp>
        <p:nvSpPr>
          <p:cNvPr id="24" name="bg object 24"/>
          <p:cNvSpPr/>
          <p:nvPr/>
        </p:nvSpPr>
        <p:spPr>
          <a:xfrm>
            <a:off x="8219722" y="5523788"/>
            <a:ext cx="1202579" cy="369570"/>
          </a:xfrm>
          <a:custGeom>
            <a:avLst/>
            <a:gdLst/>
            <a:ahLst/>
            <a:cxnLst/>
            <a:rect l="l" t="t" r="r" b="b"/>
            <a:pathLst>
              <a:path w="995045" h="369570">
                <a:moveTo>
                  <a:pt x="16090" y="157480"/>
                </a:moveTo>
                <a:lnTo>
                  <a:pt x="14401" y="115900"/>
                </a:lnTo>
                <a:lnTo>
                  <a:pt x="11544" y="58902"/>
                </a:lnTo>
                <a:lnTo>
                  <a:pt x="10617" y="15379"/>
                </a:lnTo>
                <a:lnTo>
                  <a:pt x="9131" y="9652"/>
                </a:lnTo>
                <a:lnTo>
                  <a:pt x="5054" y="9829"/>
                </a:lnTo>
                <a:lnTo>
                  <a:pt x="990" y="10007"/>
                </a:lnTo>
                <a:lnTo>
                  <a:pt x="0" y="17602"/>
                </a:lnTo>
                <a:lnTo>
                  <a:pt x="2247" y="75933"/>
                </a:lnTo>
                <a:lnTo>
                  <a:pt x="3136" y="83616"/>
                </a:lnTo>
                <a:lnTo>
                  <a:pt x="5486" y="160502"/>
                </a:lnTo>
                <a:lnTo>
                  <a:pt x="8039" y="166141"/>
                </a:lnTo>
                <a:lnTo>
                  <a:pt x="14071" y="165874"/>
                </a:lnTo>
                <a:lnTo>
                  <a:pt x="16090" y="157480"/>
                </a:lnTo>
                <a:close/>
              </a:path>
              <a:path w="995045" h="369570">
                <a:moveTo>
                  <a:pt x="56769" y="144157"/>
                </a:moveTo>
                <a:lnTo>
                  <a:pt x="50304" y="58559"/>
                </a:lnTo>
                <a:lnTo>
                  <a:pt x="48158" y="15087"/>
                </a:lnTo>
                <a:lnTo>
                  <a:pt x="46507" y="9436"/>
                </a:lnTo>
                <a:lnTo>
                  <a:pt x="42443" y="9829"/>
                </a:lnTo>
                <a:lnTo>
                  <a:pt x="38379" y="10210"/>
                </a:lnTo>
                <a:lnTo>
                  <a:pt x="37617" y="17856"/>
                </a:lnTo>
                <a:lnTo>
                  <a:pt x="41503" y="76073"/>
                </a:lnTo>
                <a:lnTo>
                  <a:pt x="42608" y="83718"/>
                </a:lnTo>
                <a:lnTo>
                  <a:pt x="46278" y="147739"/>
                </a:lnTo>
                <a:lnTo>
                  <a:pt x="48996" y="153238"/>
                </a:lnTo>
                <a:lnTo>
                  <a:pt x="55003" y="152654"/>
                </a:lnTo>
                <a:lnTo>
                  <a:pt x="56769" y="144157"/>
                </a:lnTo>
                <a:close/>
              </a:path>
              <a:path w="995045" h="369570">
                <a:moveTo>
                  <a:pt x="114871" y="27965"/>
                </a:moveTo>
                <a:lnTo>
                  <a:pt x="113639" y="22123"/>
                </a:lnTo>
                <a:lnTo>
                  <a:pt x="109562" y="21945"/>
                </a:lnTo>
                <a:lnTo>
                  <a:pt x="105486" y="21780"/>
                </a:lnTo>
                <a:lnTo>
                  <a:pt x="104152" y="29260"/>
                </a:lnTo>
                <a:lnTo>
                  <a:pt x="103924" y="55067"/>
                </a:lnTo>
                <a:lnTo>
                  <a:pt x="104190" y="93738"/>
                </a:lnTo>
                <a:lnTo>
                  <a:pt x="102997" y="163271"/>
                </a:lnTo>
                <a:lnTo>
                  <a:pt x="105270" y="169087"/>
                </a:lnTo>
                <a:lnTo>
                  <a:pt x="111315" y="169341"/>
                </a:lnTo>
                <a:lnTo>
                  <a:pt x="113715" y="161150"/>
                </a:lnTo>
                <a:lnTo>
                  <a:pt x="114134" y="80048"/>
                </a:lnTo>
                <a:lnTo>
                  <a:pt x="113931" y="58293"/>
                </a:lnTo>
                <a:lnTo>
                  <a:pt x="113601" y="47053"/>
                </a:lnTo>
                <a:lnTo>
                  <a:pt x="114795" y="36842"/>
                </a:lnTo>
                <a:lnTo>
                  <a:pt x="114871" y="27965"/>
                </a:lnTo>
                <a:close/>
              </a:path>
              <a:path w="995045" h="369570">
                <a:moveTo>
                  <a:pt x="157734" y="33185"/>
                </a:moveTo>
                <a:lnTo>
                  <a:pt x="155486" y="27330"/>
                </a:lnTo>
                <a:lnTo>
                  <a:pt x="149453" y="26987"/>
                </a:lnTo>
                <a:lnTo>
                  <a:pt x="146989" y="35140"/>
                </a:lnTo>
                <a:lnTo>
                  <a:pt x="145923" y="116230"/>
                </a:lnTo>
                <a:lnTo>
                  <a:pt x="145961" y="137972"/>
                </a:lnTo>
                <a:lnTo>
                  <a:pt x="146202" y="149212"/>
                </a:lnTo>
                <a:lnTo>
                  <a:pt x="144932" y="159410"/>
                </a:lnTo>
                <a:lnTo>
                  <a:pt x="144792" y="168275"/>
                </a:lnTo>
                <a:lnTo>
                  <a:pt x="145973" y="174142"/>
                </a:lnTo>
                <a:lnTo>
                  <a:pt x="150050" y="174371"/>
                </a:lnTo>
                <a:lnTo>
                  <a:pt x="154114" y="174599"/>
                </a:lnTo>
                <a:lnTo>
                  <a:pt x="155511" y="167144"/>
                </a:lnTo>
                <a:lnTo>
                  <a:pt x="155943" y="141338"/>
                </a:lnTo>
                <a:lnTo>
                  <a:pt x="155981" y="102666"/>
                </a:lnTo>
                <a:lnTo>
                  <a:pt x="157734" y="33185"/>
                </a:lnTo>
                <a:close/>
              </a:path>
              <a:path w="995045" h="369570">
                <a:moveTo>
                  <a:pt x="199898" y="159016"/>
                </a:moveTo>
                <a:lnTo>
                  <a:pt x="198970" y="100660"/>
                </a:lnTo>
                <a:lnTo>
                  <a:pt x="198234" y="92938"/>
                </a:lnTo>
                <a:lnTo>
                  <a:pt x="197815" y="28803"/>
                </a:lnTo>
                <a:lnTo>
                  <a:pt x="195389" y="23088"/>
                </a:lnTo>
                <a:lnTo>
                  <a:pt x="189344" y="23101"/>
                </a:lnTo>
                <a:lnTo>
                  <a:pt x="187147" y="31407"/>
                </a:lnTo>
                <a:lnTo>
                  <a:pt x="187794" y="66611"/>
                </a:lnTo>
                <a:lnTo>
                  <a:pt x="189280" y="117284"/>
                </a:lnTo>
                <a:lnTo>
                  <a:pt x="189230" y="160794"/>
                </a:lnTo>
                <a:lnTo>
                  <a:pt x="190601" y="166585"/>
                </a:lnTo>
                <a:lnTo>
                  <a:pt x="194678" y="166573"/>
                </a:lnTo>
                <a:lnTo>
                  <a:pt x="198755" y="166560"/>
                </a:lnTo>
                <a:lnTo>
                  <a:pt x="199898" y="159016"/>
                </a:lnTo>
                <a:close/>
              </a:path>
              <a:path w="995045" h="369570">
                <a:moveTo>
                  <a:pt x="228676" y="156794"/>
                </a:moveTo>
                <a:lnTo>
                  <a:pt x="227876" y="98437"/>
                </a:lnTo>
                <a:lnTo>
                  <a:pt x="227164" y="90716"/>
                </a:lnTo>
                <a:lnTo>
                  <a:pt x="226707" y="13804"/>
                </a:lnTo>
                <a:lnTo>
                  <a:pt x="224294" y="8077"/>
                </a:lnTo>
                <a:lnTo>
                  <a:pt x="218262" y="8064"/>
                </a:lnTo>
                <a:lnTo>
                  <a:pt x="216039" y="16357"/>
                </a:lnTo>
                <a:lnTo>
                  <a:pt x="216700" y="57962"/>
                </a:lnTo>
                <a:lnTo>
                  <a:pt x="218147" y="115036"/>
                </a:lnTo>
                <a:lnTo>
                  <a:pt x="218008" y="158521"/>
                </a:lnTo>
                <a:lnTo>
                  <a:pt x="219354" y="164325"/>
                </a:lnTo>
                <a:lnTo>
                  <a:pt x="223431" y="164325"/>
                </a:lnTo>
                <a:lnTo>
                  <a:pt x="227507" y="164338"/>
                </a:lnTo>
                <a:lnTo>
                  <a:pt x="228676" y="156794"/>
                </a:lnTo>
                <a:close/>
              </a:path>
              <a:path w="995045" h="369570">
                <a:moveTo>
                  <a:pt x="295833" y="154190"/>
                </a:moveTo>
                <a:lnTo>
                  <a:pt x="291058" y="103454"/>
                </a:lnTo>
                <a:lnTo>
                  <a:pt x="286854" y="65100"/>
                </a:lnTo>
                <a:lnTo>
                  <a:pt x="282282" y="10007"/>
                </a:lnTo>
                <a:lnTo>
                  <a:pt x="279438" y="4648"/>
                </a:lnTo>
                <a:lnTo>
                  <a:pt x="273443" y="5537"/>
                </a:lnTo>
                <a:lnTo>
                  <a:pt x="271907" y="14109"/>
                </a:lnTo>
                <a:lnTo>
                  <a:pt x="275983" y="56464"/>
                </a:lnTo>
                <a:lnTo>
                  <a:pt x="282054" y="114109"/>
                </a:lnTo>
                <a:lnTo>
                  <a:pt x="285381" y="157480"/>
                </a:lnTo>
                <a:lnTo>
                  <a:pt x="287197" y="163055"/>
                </a:lnTo>
                <a:lnTo>
                  <a:pt x="291236" y="162458"/>
                </a:lnTo>
                <a:lnTo>
                  <a:pt x="295275" y="161861"/>
                </a:lnTo>
                <a:lnTo>
                  <a:pt x="295833" y="154190"/>
                </a:lnTo>
                <a:close/>
              </a:path>
              <a:path w="995045" h="369570">
                <a:moveTo>
                  <a:pt x="339102" y="168884"/>
                </a:moveTo>
                <a:lnTo>
                  <a:pt x="336727" y="127355"/>
                </a:lnTo>
                <a:lnTo>
                  <a:pt x="332930" y="70421"/>
                </a:lnTo>
                <a:lnTo>
                  <a:pt x="331266" y="26924"/>
                </a:lnTo>
                <a:lnTo>
                  <a:pt x="329679" y="21234"/>
                </a:lnTo>
                <a:lnTo>
                  <a:pt x="325615" y="21539"/>
                </a:lnTo>
                <a:lnTo>
                  <a:pt x="321551" y="21844"/>
                </a:lnTo>
                <a:lnTo>
                  <a:pt x="320687" y="29464"/>
                </a:lnTo>
                <a:lnTo>
                  <a:pt x="323913" y="87731"/>
                </a:lnTo>
                <a:lnTo>
                  <a:pt x="324929" y="95402"/>
                </a:lnTo>
                <a:lnTo>
                  <a:pt x="328574" y="172237"/>
                </a:lnTo>
                <a:lnTo>
                  <a:pt x="331216" y="177774"/>
                </a:lnTo>
                <a:lnTo>
                  <a:pt x="337235" y="177330"/>
                </a:lnTo>
                <a:lnTo>
                  <a:pt x="339102" y="168884"/>
                </a:lnTo>
                <a:close/>
              </a:path>
              <a:path w="995045" h="369570">
                <a:moveTo>
                  <a:pt x="367652" y="147840"/>
                </a:moveTo>
                <a:lnTo>
                  <a:pt x="366001" y="106260"/>
                </a:lnTo>
                <a:lnTo>
                  <a:pt x="363207" y="49263"/>
                </a:lnTo>
                <a:lnTo>
                  <a:pt x="362318" y="5740"/>
                </a:lnTo>
                <a:lnTo>
                  <a:pt x="360819" y="0"/>
                </a:lnTo>
                <a:lnTo>
                  <a:pt x="356755" y="177"/>
                </a:lnTo>
                <a:lnTo>
                  <a:pt x="352691" y="355"/>
                </a:lnTo>
                <a:lnTo>
                  <a:pt x="351688" y="7937"/>
                </a:lnTo>
                <a:lnTo>
                  <a:pt x="353885" y="66268"/>
                </a:lnTo>
                <a:lnTo>
                  <a:pt x="354761" y="73964"/>
                </a:lnTo>
                <a:lnTo>
                  <a:pt x="357060" y="150863"/>
                </a:lnTo>
                <a:lnTo>
                  <a:pt x="359600" y="156489"/>
                </a:lnTo>
                <a:lnTo>
                  <a:pt x="365633" y="156235"/>
                </a:lnTo>
                <a:lnTo>
                  <a:pt x="367652" y="147840"/>
                </a:lnTo>
                <a:close/>
              </a:path>
              <a:path w="995045" h="369570">
                <a:moveTo>
                  <a:pt x="411683" y="161607"/>
                </a:moveTo>
                <a:lnTo>
                  <a:pt x="411416" y="135775"/>
                </a:lnTo>
                <a:lnTo>
                  <a:pt x="410425" y="97104"/>
                </a:lnTo>
                <a:lnTo>
                  <a:pt x="410311" y="27533"/>
                </a:lnTo>
                <a:lnTo>
                  <a:pt x="407924" y="21780"/>
                </a:lnTo>
                <a:lnTo>
                  <a:pt x="401878" y="21729"/>
                </a:lnTo>
                <a:lnTo>
                  <a:pt x="399630" y="30010"/>
                </a:lnTo>
                <a:lnTo>
                  <a:pt x="400735" y="111150"/>
                </a:lnTo>
                <a:lnTo>
                  <a:pt x="401345" y="132905"/>
                </a:lnTo>
                <a:lnTo>
                  <a:pt x="401904" y="144132"/>
                </a:lnTo>
                <a:lnTo>
                  <a:pt x="400913" y="154381"/>
                </a:lnTo>
                <a:lnTo>
                  <a:pt x="401002" y="163258"/>
                </a:lnTo>
                <a:lnTo>
                  <a:pt x="402336" y="169075"/>
                </a:lnTo>
                <a:lnTo>
                  <a:pt x="406412" y="169100"/>
                </a:lnTo>
                <a:lnTo>
                  <a:pt x="410489" y="169125"/>
                </a:lnTo>
                <a:lnTo>
                  <a:pt x="411683" y="161607"/>
                </a:lnTo>
                <a:close/>
              </a:path>
              <a:path w="995045" h="369570">
                <a:moveTo>
                  <a:pt x="462572" y="310578"/>
                </a:moveTo>
                <a:lnTo>
                  <a:pt x="460222" y="252247"/>
                </a:lnTo>
                <a:lnTo>
                  <a:pt x="459320" y="244563"/>
                </a:lnTo>
                <a:lnTo>
                  <a:pt x="456882" y="169189"/>
                </a:lnTo>
                <a:lnTo>
                  <a:pt x="454329" y="163576"/>
                </a:lnTo>
                <a:lnTo>
                  <a:pt x="448297" y="163855"/>
                </a:lnTo>
                <a:lnTo>
                  <a:pt x="446303" y="172250"/>
                </a:lnTo>
                <a:lnTo>
                  <a:pt x="448017" y="213080"/>
                </a:lnTo>
                <a:lnTo>
                  <a:pt x="450938" y="269316"/>
                </a:lnTo>
                <a:lnTo>
                  <a:pt x="451954" y="312826"/>
                </a:lnTo>
                <a:lnTo>
                  <a:pt x="453453" y="318554"/>
                </a:lnTo>
                <a:lnTo>
                  <a:pt x="457530" y="318363"/>
                </a:lnTo>
                <a:lnTo>
                  <a:pt x="461594" y="318173"/>
                </a:lnTo>
                <a:lnTo>
                  <a:pt x="462572" y="310578"/>
                </a:lnTo>
                <a:close/>
              </a:path>
              <a:path w="995045" h="369570">
                <a:moveTo>
                  <a:pt x="500278" y="303987"/>
                </a:moveTo>
                <a:lnTo>
                  <a:pt x="499630" y="245630"/>
                </a:lnTo>
                <a:lnTo>
                  <a:pt x="498932" y="237909"/>
                </a:lnTo>
                <a:lnTo>
                  <a:pt x="498690" y="161010"/>
                </a:lnTo>
                <a:lnTo>
                  <a:pt x="496290" y="155257"/>
                </a:lnTo>
                <a:lnTo>
                  <a:pt x="490245" y="155219"/>
                </a:lnTo>
                <a:lnTo>
                  <a:pt x="488010" y="163499"/>
                </a:lnTo>
                <a:lnTo>
                  <a:pt x="488556" y="205105"/>
                </a:lnTo>
                <a:lnTo>
                  <a:pt x="489851" y="262166"/>
                </a:lnTo>
                <a:lnTo>
                  <a:pt x="489585" y="305676"/>
                </a:lnTo>
                <a:lnTo>
                  <a:pt x="490931" y="311467"/>
                </a:lnTo>
                <a:lnTo>
                  <a:pt x="495007" y="311492"/>
                </a:lnTo>
                <a:lnTo>
                  <a:pt x="499084" y="311518"/>
                </a:lnTo>
                <a:lnTo>
                  <a:pt x="500278" y="303987"/>
                </a:lnTo>
                <a:close/>
              </a:path>
              <a:path w="995045" h="369570">
                <a:moveTo>
                  <a:pt x="541197" y="288290"/>
                </a:moveTo>
                <a:lnTo>
                  <a:pt x="538492" y="237324"/>
                </a:lnTo>
                <a:lnTo>
                  <a:pt x="535851" y="198755"/>
                </a:lnTo>
                <a:lnTo>
                  <a:pt x="533527" y="143471"/>
                </a:lnTo>
                <a:lnTo>
                  <a:pt x="530898" y="137909"/>
                </a:lnTo>
                <a:lnTo>
                  <a:pt x="524878" y="138341"/>
                </a:lnTo>
                <a:lnTo>
                  <a:pt x="522986" y="146786"/>
                </a:lnTo>
                <a:lnTo>
                  <a:pt x="525335" y="189331"/>
                </a:lnTo>
                <a:lnTo>
                  <a:pt x="529056" y="247281"/>
                </a:lnTo>
                <a:lnTo>
                  <a:pt x="530606" y="290779"/>
                </a:lnTo>
                <a:lnTo>
                  <a:pt x="532193" y="296481"/>
                </a:lnTo>
                <a:lnTo>
                  <a:pt x="536257" y="296189"/>
                </a:lnTo>
                <a:lnTo>
                  <a:pt x="540321" y="295897"/>
                </a:lnTo>
                <a:lnTo>
                  <a:pt x="541197" y="288290"/>
                </a:lnTo>
                <a:close/>
              </a:path>
              <a:path w="995045" h="369570">
                <a:moveTo>
                  <a:pt x="598995" y="286118"/>
                </a:moveTo>
                <a:lnTo>
                  <a:pt x="597979" y="204978"/>
                </a:lnTo>
                <a:lnTo>
                  <a:pt x="597230" y="172986"/>
                </a:lnTo>
                <a:lnTo>
                  <a:pt x="597674" y="139369"/>
                </a:lnTo>
                <a:lnTo>
                  <a:pt x="596341" y="133565"/>
                </a:lnTo>
                <a:lnTo>
                  <a:pt x="592264" y="133527"/>
                </a:lnTo>
                <a:lnTo>
                  <a:pt x="588187" y="133489"/>
                </a:lnTo>
                <a:lnTo>
                  <a:pt x="586981" y="141008"/>
                </a:lnTo>
                <a:lnTo>
                  <a:pt x="588289" y="218998"/>
                </a:lnTo>
                <a:lnTo>
                  <a:pt x="588314" y="288582"/>
                </a:lnTo>
                <a:lnTo>
                  <a:pt x="590702" y="294322"/>
                </a:lnTo>
                <a:lnTo>
                  <a:pt x="596734" y="294386"/>
                </a:lnTo>
                <a:lnTo>
                  <a:pt x="598995" y="286118"/>
                </a:lnTo>
                <a:close/>
              </a:path>
              <a:path w="995045" h="369570">
                <a:moveTo>
                  <a:pt x="641286" y="290436"/>
                </a:moveTo>
                <a:lnTo>
                  <a:pt x="639749" y="248856"/>
                </a:lnTo>
                <a:lnTo>
                  <a:pt x="637108" y="191846"/>
                </a:lnTo>
                <a:lnTo>
                  <a:pt x="636346" y="148323"/>
                </a:lnTo>
                <a:lnTo>
                  <a:pt x="634873" y="142582"/>
                </a:lnTo>
                <a:lnTo>
                  <a:pt x="630796" y="142735"/>
                </a:lnTo>
                <a:lnTo>
                  <a:pt x="626719" y="142887"/>
                </a:lnTo>
                <a:lnTo>
                  <a:pt x="625716" y="150469"/>
                </a:lnTo>
                <a:lnTo>
                  <a:pt x="627735" y="208800"/>
                </a:lnTo>
                <a:lnTo>
                  <a:pt x="628611" y="216509"/>
                </a:lnTo>
                <a:lnTo>
                  <a:pt x="630694" y="293408"/>
                </a:lnTo>
                <a:lnTo>
                  <a:pt x="633222" y="299046"/>
                </a:lnTo>
                <a:lnTo>
                  <a:pt x="639254" y="298818"/>
                </a:lnTo>
                <a:lnTo>
                  <a:pt x="641286" y="290436"/>
                </a:lnTo>
                <a:close/>
              </a:path>
              <a:path w="995045" h="369570">
                <a:moveTo>
                  <a:pt x="677926" y="132778"/>
                </a:moveTo>
                <a:lnTo>
                  <a:pt x="675703" y="126923"/>
                </a:lnTo>
                <a:lnTo>
                  <a:pt x="669658" y="126568"/>
                </a:lnTo>
                <a:lnTo>
                  <a:pt x="667194" y="134708"/>
                </a:lnTo>
                <a:lnTo>
                  <a:pt x="666546" y="176276"/>
                </a:lnTo>
                <a:lnTo>
                  <a:pt x="666216" y="233337"/>
                </a:lnTo>
                <a:lnTo>
                  <a:pt x="664718" y="276745"/>
                </a:lnTo>
                <a:lnTo>
                  <a:pt x="665886" y="282613"/>
                </a:lnTo>
                <a:lnTo>
                  <a:pt x="669963" y="282854"/>
                </a:lnTo>
                <a:lnTo>
                  <a:pt x="674039" y="283095"/>
                </a:lnTo>
                <a:lnTo>
                  <a:pt x="675436" y="275628"/>
                </a:lnTo>
                <a:lnTo>
                  <a:pt x="676465" y="217335"/>
                </a:lnTo>
                <a:lnTo>
                  <a:pt x="675995" y="209588"/>
                </a:lnTo>
                <a:lnTo>
                  <a:pt x="677926" y="132778"/>
                </a:lnTo>
                <a:close/>
              </a:path>
              <a:path w="995045" h="369570">
                <a:moveTo>
                  <a:pt x="711288" y="148818"/>
                </a:moveTo>
                <a:lnTo>
                  <a:pt x="709079" y="142938"/>
                </a:lnTo>
                <a:lnTo>
                  <a:pt x="703046" y="142532"/>
                </a:lnTo>
                <a:lnTo>
                  <a:pt x="700532" y="150660"/>
                </a:lnTo>
                <a:lnTo>
                  <a:pt x="699643" y="195160"/>
                </a:lnTo>
                <a:lnTo>
                  <a:pt x="698995" y="255130"/>
                </a:lnTo>
                <a:lnTo>
                  <a:pt x="697293" y="298538"/>
                </a:lnTo>
                <a:lnTo>
                  <a:pt x="698436" y="304406"/>
                </a:lnTo>
                <a:lnTo>
                  <a:pt x="702513" y="304685"/>
                </a:lnTo>
                <a:lnTo>
                  <a:pt x="706589" y="304952"/>
                </a:lnTo>
                <a:lnTo>
                  <a:pt x="708025" y="297510"/>
                </a:lnTo>
                <a:lnTo>
                  <a:pt x="709142" y="246545"/>
                </a:lnTo>
                <a:lnTo>
                  <a:pt x="709396" y="207886"/>
                </a:lnTo>
                <a:lnTo>
                  <a:pt x="711288" y="148818"/>
                </a:lnTo>
                <a:close/>
              </a:path>
              <a:path w="995045" h="369570">
                <a:moveTo>
                  <a:pt x="754888" y="278244"/>
                </a:moveTo>
                <a:lnTo>
                  <a:pt x="752144" y="197129"/>
                </a:lnTo>
                <a:lnTo>
                  <a:pt x="750709" y="165163"/>
                </a:lnTo>
                <a:lnTo>
                  <a:pt x="750430" y="131533"/>
                </a:lnTo>
                <a:lnTo>
                  <a:pt x="748982" y="125768"/>
                </a:lnTo>
                <a:lnTo>
                  <a:pt x="744905" y="125895"/>
                </a:lnTo>
                <a:lnTo>
                  <a:pt x="740829" y="126009"/>
                </a:lnTo>
                <a:lnTo>
                  <a:pt x="739787" y="133591"/>
                </a:lnTo>
                <a:lnTo>
                  <a:pt x="742759" y="211543"/>
                </a:lnTo>
                <a:lnTo>
                  <a:pt x="744270" y="281114"/>
                </a:lnTo>
                <a:lnTo>
                  <a:pt x="746772" y="286778"/>
                </a:lnTo>
                <a:lnTo>
                  <a:pt x="752805" y="286600"/>
                </a:lnTo>
                <a:lnTo>
                  <a:pt x="754888" y="278244"/>
                </a:lnTo>
                <a:close/>
              </a:path>
              <a:path w="995045" h="369570">
                <a:moveTo>
                  <a:pt x="812304" y="345998"/>
                </a:moveTo>
                <a:lnTo>
                  <a:pt x="809739" y="287680"/>
                </a:lnTo>
                <a:lnTo>
                  <a:pt x="808799" y="280009"/>
                </a:lnTo>
                <a:lnTo>
                  <a:pt x="806018" y="203123"/>
                </a:lnTo>
                <a:lnTo>
                  <a:pt x="803427" y="197523"/>
                </a:lnTo>
                <a:lnTo>
                  <a:pt x="797407" y="197853"/>
                </a:lnTo>
                <a:lnTo>
                  <a:pt x="795451" y="206260"/>
                </a:lnTo>
                <a:lnTo>
                  <a:pt x="797356" y="247827"/>
                </a:lnTo>
                <a:lnTo>
                  <a:pt x="800531" y="304812"/>
                </a:lnTo>
                <a:lnTo>
                  <a:pt x="801700" y="348322"/>
                </a:lnTo>
                <a:lnTo>
                  <a:pt x="803224" y="354037"/>
                </a:lnTo>
                <a:lnTo>
                  <a:pt x="807300" y="353822"/>
                </a:lnTo>
                <a:lnTo>
                  <a:pt x="811364" y="353606"/>
                </a:lnTo>
                <a:lnTo>
                  <a:pt x="812304" y="345998"/>
                </a:lnTo>
                <a:close/>
              </a:path>
              <a:path w="995045" h="369570">
                <a:moveTo>
                  <a:pt x="854379" y="361200"/>
                </a:moveTo>
                <a:lnTo>
                  <a:pt x="850176" y="283324"/>
                </a:lnTo>
                <a:lnTo>
                  <a:pt x="847559" y="213753"/>
                </a:lnTo>
                <a:lnTo>
                  <a:pt x="844969" y="208178"/>
                </a:lnTo>
                <a:lnTo>
                  <a:pt x="838949" y="208521"/>
                </a:lnTo>
                <a:lnTo>
                  <a:pt x="837006" y="216954"/>
                </a:lnTo>
                <a:lnTo>
                  <a:pt x="841032" y="297992"/>
                </a:lnTo>
                <a:lnTo>
                  <a:pt x="842962" y="329920"/>
                </a:lnTo>
                <a:lnTo>
                  <a:pt x="843775" y="363562"/>
                </a:lnTo>
                <a:lnTo>
                  <a:pt x="845324" y="369265"/>
                </a:lnTo>
                <a:lnTo>
                  <a:pt x="849388" y="369036"/>
                </a:lnTo>
                <a:lnTo>
                  <a:pt x="853465" y="368795"/>
                </a:lnTo>
                <a:lnTo>
                  <a:pt x="854379" y="361200"/>
                </a:lnTo>
                <a:close/>
              </a:path>
              <a:path w="995045" h="369570">
                <a:moveTo>
                  <a:pt x="908367" y="356095"/>
                </a:moveTo>
                <a:lnTo>
                  <a:pt x="906056" y="313550"/>
                </a:lnTo>
                <a:lnTo>
                  <a:pt x="902347" y="255587"/>
                </a:lnTo>
                <a:lnTo>
                  <a:pt x="900811" y="212090"/>
                </a:lnTo>
                <a:lnTo>
                  <a:pt x="899236" y="206387"/>
                </a:lnTo>
                <a:lnTo>
                  <a:pt x="895159" y="206679"/>
                </a:lnTo>
                <a:lnTo>
                  <a:pt x="891095" y="206971"/>
                </a:lnTo>
                <a:lnTo>
                  <a:pt x="890219" y="214579"/>
                </a:lnTo>
                <a:lnTo>
                  <a:pt x="892898" y="265544"/>
                </a:lnTo>
                <a:lnTo>
                  <a:pt x="895527" y="304114"/>
                </a:lnTo>
                <a:lnTo>
                  <a:pt x="897826" y="359410"/>
                </a:lnTo>
                <a:lnTo>
                  <a:pt x="900455" y="364959"/>
                </a:lnTo>
                <a:lnTo>
                  <a:pt x="906475" y="364540"/>
                </a:lnTo>
                <a:lnTo>
                  <a:pt x="908367" y="356095"/>
                </a:lnTo>
                <a:close/>
              </a:path>
              <a:path w="995045" h="369570">
                <a:moveTo>
                  <a:pt x="945642" y="196100"/>
                </a:moveTo>
                <a:lnTo>
                  <a:pt x="944473" y="190246"/>
                </a:lnTo>
                <a:lnTo>
                  <a:pt x="940396" y="189992"/>
                </a:lnTo>
                <a:lnTo>
                  <a:pt x="936320" y="189738"/>
                </a:lnTo>
                <a:lnTo>
                  <a:pt x="934910" y="197192"/>
                </a:lnTo>
                <a:lnTo>
                  <a:pt x="933780" y="255485"/>
                </a:lnTo>
                <a:lnTo>
                  <a:pt x="934224" y="263245"/>
                </a:lnTo>
                <a:lnTo>
                  <a:pt x="932141" y="340029"/>
                </a:lnTo>
                <a:lnTo>
                  <a:pt x="934364" y="345884"/>
                </a:lnTo>
                <a:lnTo>
                  <a:pt x="940409" y="346278"/>
                </a:lnTo>
                <a:lnTo>
                  <a:pt x="942898" y="338124"/>
                </a:lnTo>
                <a:lnTo>
                  <a:pt x="943610" y="296570"/>
                </a:lnTo>
                <a:lnTo>
                  <a:pt x="944054" y="239522"/>
                </a:lnTo>
                <a:lnTo>
                  <a:pt x="945642" y="196100"/>
                </a:lnTo>
                <a:close/>
              </a:path>
              <a:path w="995045" h="369570">
                <a:moveTo>
                  <a:pt x="994752" y="200139"/>
                </a:moveTo>
                <a:lnTo>
                  <a:pt x="993749" y="194221"/>
                </a:lnTo>
                <a:lnTo>
                  <a:pt x="989672" y="193776"/>
                </a:lnTo>
                <a:lnTo>
                  <a:pt x="985608" y="193332"/>
                </a:lnTo>
                <a:lnTo>
                  <a:pt x="983996" y="200698"/>
                </a:lnTo>
                <a:lnTo>
                  <a:pt x="981367" y="258876"/>
                </a:lnTo>
                <a:lnTo>
                  <a:pt x="981621" y="266636"/>
                </a:lnTo>
                <a:lnTo>
                  <a:pt x="977633" y="341731"/>
                </a:lnTo>
                <a:lnTo>
                  <a:pt x="979703" y="347687"/>
                </a:lnTo>
                <a:lnTo>
                  <a:pt x="985723" y="348348"/>
                </a:lnTo>
                <a:lnTo>
                  <a:pt x="988428" y="340334"/>
                </a:lnTo>
                <a:lnTo>
                  <a:pt x="990180" y="299618"/>
                </a:lnTo>
                <a:lnTo>
                  <a:pt x="992060" y="243420"/>
                </a:lnTo>
                <a:lnTo>
                  <a:pt x="994752" y="200139"/>
                </a:lnTo>
                <a:close/>
              </a:path>
            </a:pathLst>
          </a:custGeom>
          <a:solidFill>
            <a:srgbClr val="FFFFFF"/>
          </a:solidFill>
        </p:spPr>
        <p:txBody>
          <a:bodyPr wrap="square" lIns="0" tIns="0" rIns="0" bIns="0" rtlCol="0"/>
          <a:lstStyle/>
          <a:p>
            <a:endParaRPr/>
          </a:p>
        </p:txBody>
      </p:sp>
      <p:pic>
        <p:nvPicPr>
          <p:cNvPr id="25" name="bg object 25"/>
          <p:cNvPicPr/>
          <p:nvPr/>
        </p:nvPicPr>
        <p:blipFill>
          <a:blip r:embed="rId9" cstate="print"/>
          <a:stretch>
            <a:fillRect/>
          </a:stretch>
        </p:blipFill>
        <p:spPr>
          <a:xfrm>
            <a:off x="-1461" y="4620398"/>
            <a:ext cx="2624394" cy="1505954"/>
          </a:xfrm>
          <a:prstGeom prst="rect">
            <a:avLst/>
          </a:prstGeom>
        </p:spPr>
      </p:pic>
      <p:sp>
        <p:nvSpPr>
          <p:cNvPr id="2" name="Holder 2"/>
          <p:cNvSpPr>
            <a:spLocks noGrp="1"/>
          </p:cNvSpPr>
          <p:nvPr>
            <p:ph type="title"/>
          </p:nvPr>
        </p:nvSpPr>
        <p:spPr>
          <a:xfrm>
            <a:off x="544116" y="244856"/>
            <a:ext cx="979408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44116" y="1407922"/>
            <a:ext cx="979408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99987" y="5692902"/>
            <a:ext cx="34823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4116" y="5692902"/>
            <a:ext cx="250293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6" name="Holder 6"/>
          <p:cNvSpPr>
            <a:spLocks noGrp="1"/>
          </p:cNvSpPr>
          <p:nvPr>
            <p:ph type="sldNum" sz="quarter" idx="7"/>
          </p:nvPr>
        </p:nvSpPr>
        <p:spPr>
          <a:xfrm>
            <a:off x="7835266" y="5692902"/>
            <a:ext cx="250293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52572">
        <a:defRPr>
          <a:latin typeface="+mn-lt"/>
          <a:ea typeface="+mn-ea"/>
          <a:cs typeface="+mn-cs"/>
        </a:defRPr>
      </a:lvl2pPr>
      <a:lvl3pPr marL="1105144">
        <a:defRPr>
          <a:latin typeface="+mn-lt"/>
          <a:ea typeface="+mn-ea"/>
          <a:cs typeface="+mn-cs"/>
        </a:defRPr>
      </a:lvl3pPr>
      <a:lvl4pPr marL="1657716">
        <a:defRPr>
          <a:latin typeface="+mn-lt"/>
          <a:ea typeface="+mn-ea"/>
          <a:cs typeface="+mn-cs"/>
        </a:defRPr>
      </a:lvl4pPr>
      <a:lvl5pPr marL="2210288">
        <a:defRPr>
          <a:latin typeface="+mn-lt"/>
          <a:ea typeface="+mn-ea"/>
          <a:cs typeface="+mn-cs"/>
        </a:defRPr>
      </a:lvl5pPr>
      <a:lvl6pPr marL="2762860">
        <a:defRPr>
          <a:latin typeface="+mn-lt"/>
          <a:ea typeface="+mn-ea"/>
          <a:cs typeface="+mn-cs"/>
        </a:defRPr>
      </a:lvl6pPr>
      <a:lvl7pPr marL="3315432">
        <a:defRPr>
          <a:latin typeface="+mn-lt"/>
          <a:ea typeface="+mn-ea"/>
          <a:cs typeface="+mn-cs"/>
        </a:defRPr>
      </a:lvl7pPr>
      <a:lvl8pPr marL="3868003">
        <a:defRPr>
          <a:latin typeface="+mn-lt"/>
          <a:ea typeface="+mn-ea"/>
          <a:cs typeface="+mn-cs"/>
        </a:defRPr>
      </a:lvl8pPr>
      <a:lvl9pPr marL="4420575">
        <a:defRPr>
          <a:latin typeface="+mn-lt"/>
          <a:ea typeface="+mn-ea"/>
          <a:cs typeface="+mn-cs"/>
        </a:defRPr>
      </a:lvl9pPr>
    </p:bodyStyle>
    <p:otherStyle>
      <a:lvl1pPr marL="0">
        <a:defRPr>
          <a:latin typeface="+mn-lt"/>
          <a:ea typeface="+mn-ea"/>
          <a:cs typeface="+mn-cs"/>
        </a:defRPr>
      </a:lvl1pPr>
      <a:lvl2pPr marL="552572">
        <a:defRPr>
          <a:latin typeface="+mn-lt"/>
          <a:ea typeface="+mn-ea"/>
          <a:cs typeface="+mn-cs"/>
        </a:defRPr>
      </a:lvl2pPr>
      <a:lvl3pPr marL="1105144">
        <a:defRPr>
          <a:latin typeface="+mn-lt"/>
          <a:ea typeface="+mn-ea"/>
          <a:cs typeface="+mn-cs"/>
        </a:defRPr>
      </a:lvl3pPr>
      <a:lvl4pPr marL="1657716">
        <a:defRPr>
          <a:latin typeface="+mn-lt"/>
          <a:ea typeface="+mn-ea"/>
          <a:cs typeface="+mn-cs"/>
        </a:defRPr>
      </a:lvl4pPr>
      <a:lvl5pPr marL="2210288">
        <a:defRPr>
          <a:latin typeface="+mn-lt"/>
          <a:ea typeface="+mn-ea"/>
          <a:cs typeface="+mn-cs"/>
        </a:defRPr>
      </a:lvl5pPr>
      <a:lvl6pPr marL="2762860">
        <a:defRPr>
          <a:latin typeface="+mn-lt"/>
          <a:ea typeface="+mn-ea"/>
          <a:cs typeface="+mn-cs"/>
        </a:defRPr>
      </a:lvl6pPr>
      <a:lvl7pPr marL="3315432">
        <a:defRPr>
          <a:latin typeface="+mn-lt"/>
          <a:ea typeface="+mn-ea"/>
          <a:cs typeface="+mn-cs"/>
        </a:defRPr>
      </a:lvl7pPr>
      <a:lvl8pPr marL="3868003">
        <a:defRPr>
          <a:latin typeface="+mn-lt"/>
          <a:ea typeface="+mn-ea"/>
          <a:cs typeface="+mn-cs"/>
        </a:defRPr>
      </a:lvl8pPr>
      <a:lvl9pPr marL="442057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hyperlink" Target="http://www.centrocome.it/"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33.pn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image" Target="../media/image28.jpe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hyperlink" Target="http://www.centrocome.it/"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www.centrocome.it/" TargetMode="Externa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41.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9.png"/><Relationship Id="rId7"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1.png"/></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7.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www.centrocome.it/" TargetMode="Externa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589" y="2508143"/>
            <a:ext cx="9301384" cy="1466281"/>
          </a:xfrm>
          <a:prstGeom prst="rect">
            <a:avLst/>
          </a:prstGeom>
        </p:spPr>
        <p:txBody>
          <a:bodyPr vert="horz" wrap="square" lIns="0" tIns="15349" rIns="0" bIns="0" rtlCol="0">
            <a:spAutoFit/>
          </a:bodyPr>
          <a:lstStyle/>
          <a:p>
            <a:pPr algn="ctr"/>
            <a:r>
              <a:rPr lang="it-IT" sz="4800" i="1" dirty="0">
                <a:solidFill>
                  <a:srgbClr val="15549A"/>
                </a:solidFill>
                <a:latin typeface="Tahoma" panose="020B0604030504040204" pitchFamily="34" charset="0"/>
                <a:ea typeface="Tahoma" panose="020B0604030504040204" pitchFamily="34" charset="0"/>
                <a:cs typeface="Tahoma" panose="020B0604030504040204" pitchFamily="34" charset="0"/>
              </a:rPr>
              <a:t>È la lingua che ci fa uguali</a:t>
            </a:r>
          </a:p>
          <a:p>
            <a:pPr algn="ctr"/>
            <a:endParaRPr lang="it-IT" sz="1209" dirty="0">
              <a:solidFill>
                <a:srgbClr val="E56556"/>
              </a:solidFill>
              <a:latin typeface="Tahoma" panose="020B0604030504040204" pitchFamily="34" charset="0"/>
              <a:ea typeface="Tahoma" panose="020B0604030504040204" pitchFamily="34" charset="0"/>
              <a:cs typeface="Tahoma" panose="020B0604030504040204" pitchFamily="34" charset="0"/>
            </a:endParaRPr>
          </a:p>
          <a:p>
            <a:pPr algn="ctr"/>
            <a:r>
              <a:rPr lang="it-IT" sz="3200" dirty="0">
                <a:solidFill>
                  <a:srgbClr val="E56556"/>
                </a:solidFill>
                <a:latin typeface="Tahoma" panose="020B0604030504040204" pitchFamily="34" charset="0"/>
                <a:ea typeface="Tahoma" panose="020B0604030504040204" pitchFamily="34" charset="0"/>
                <a:cs typeface="Tahoma" panose="020B0604030504040204" pitchFamily="34" charset="0"/>
              </a:rPr>
              <a:t>Italiano L2: questioni emergenti</a:t>
            </a:r>
          </a:p>
        </p:txBody>
      </p:sp>
      <p:sp>
        <p:nvSpPr>
          <p:cNvPr id="5" name="CasellaDiTesto 4">
            <a:extLst>
              <a:ext uri="{FF2B5EF4-FFF2-40B4-BE49-F238E27FC236}">
                <a16:creationId xmlns:a16="http://schemas.microsoft.com/office/drawing/2014/main" id="{00E79E35-B548-245D-A443-FC1DC50FBD70}"/>
              </a:ext>
            </a:extLst>
          </p:cNvPr>
          <p:cNvSpPr txBox="1"/>
          <p:nvPr/>
        </p:nvSpPr>
        <p:spPr>
          <a:xfrm>
            <a:off x="1478756" y="4203700"/>
            <a:ext cx="3039066" cy="315471"/>
          </a:xfrm>
          <a:prstGeom prst="rect">
            <a:avLst/>
          </a:prstGeom>
          <a:noFill/>
        </p:spPr>
        <p:txBody>
          <a:bodyPr wrap="square">
            <a:spAutoFit/>
          </a:bodyPr>
          <a:lstStyle/>
          <a:p>
            <a:pPr algn="l"/>
            <a:r>
              <a:rPr lang="it-IT" sz="1450" dirty="0">
                <a:solidFill>
                  <a:srgbClr val="1E9CB4"/>
                </a:solidFill>
                <a:latin typeface="Tahoma" panose="020B0604030504040204" pitchFamily="34" charset="0"/>
                <a:ea typeface="Tahoma" panose="020B0604030504040204" pitchFamily="34" charset="0"/>
                <a:cs typeface="Tahoma" panose="020B0604030504040204" pitchFamily="34" charset="0"/>
              </a:rPr>
              <a:t>Milano, 20 febbraio 2025</a:t>
            </a:r>
          </a:p>
        </p:txBody>
      </p:sp>
      <p:grpSp>
        <p:nvGrpSpPr>
          <p:cNvPr id="3" name="object 8">
            <a:extLst>
              <a:ext uri="{FF2B5EF4-FFF2-40B4-BE49-F238E27FC236}">
                <a16:creationId xmlns:a16="http://schemas.microsoft.com/office/drawing/2014/main" id="{E022604C-1918-B7C6-1657-A105827D3C18}"/>
              </a:ext>
            </a:extLst>
          </p:cNvPr>
          <p:cNvGrpSpPr/>
          <p:nvPr/>
        </p:nvGrpSpPr>
        <p:grpSpPr>
          <a:xfrm>
            <a:off x="8469073" y="88900"/>
            <a:ext cx="3733800" cy="546452"/>
            <a:chOff x="2049311" y="314875"/>
            <a:chExt cx="5370337" cy="700368"/>
          </a:xfrm>
        </p:grpSpPr>
        <p:sp>
          <p:nvSpPr>
            <p:cNvPr id="4" name="object 9">
              <a:extLst>
                <a:ext uri="{FF2B5EF4-FFF2-40B4-BE49-F238E27FC236}">
                  <a16:creationId xmlns:a16="http://schemas.microsoft.com/office/drawing/2014/main" id="{6A57FE64-6A57-EB57-C51B-D1193BB0B38A}"/>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6" name="object 10">
              <a:extLst>
                <a:ext uri="{FF2B5EF4-FFF2-40B4-BE49-F238E27FC236}">
                  <a16:creationId xmlns:a16="http://schemas.microsoft.com/office/drawing/2014/main" id="{073C0D1F-020B-4BAD-72C9-5E70B0C041BB}"/>
                </a:ext>
              </a:extLst>
            </p:cNvPr>
            <p:cNvPicPr/>
            <p:nvPr/>
          </p:nvPicPr>
          <p:blipFill>
            <a:blip r:embed="rId3" cstate="print"/>
            <a:stretch>
              <a:fillRect/>
            </a:stretch>
          </p:blipFill>
          <p:spPr>
            <a:xfrm>
              <a:off x="3977931" y="314875"/>
              <a:ext cx="1144303" cy="700368"/>
            </a:xfrm>
            <a:prstGeom prst="rect">
              <a:avLst/>
            </a:prstGeom>
          </p:spPr>
        </p:pic>
        <p:pic>
          <p:nvPicPr>
            <p:cNvPr id="7" name="object 11">
              <a:extLst>
                <a:ext uri="{FF2B5EF4-FFF2-40B4-BE49-F238E27FC236}">
                  <a16:creationId xmlns:a16="http://schemas.microsoft.com/office/drawing/2014/main" id="{F36E18EC-16E1-A673-B404-E664B31847F9}"/>
                </a:ext>
              </a:extLst>
            </p:cNvPr>
            <p:cNvPicPr/>
            <p:nvPr/>
          </p:nvPicPr>
          <p:blipFill>
            <a:blip r:embed="rId4" cstate="print"/>
            <a:stretch>
              <a:fillRect/>
            </a:stretch>
          </p:blipFill>
          <p:spPr>
            <a:xfrm>
              <a:off x="2049311" y="329479"/>
              <a:ext cx="1013484" cy="668428"/>
            </a:xfrm>
            <a:prstGeom prst="rect">
              <a:avLst/>
            </a:prstGeom>
          </p:spPr>
        </p:pic>
        <p:sp>
          <p:nvSpPr>
            <p:cNvPr id="12" name="object 18">
              <a:extLst>
                <a:ext uri="{FF2B5EF4-FFF2-40B4-BE49-F238E27FC236}">
                  <a16:creationId xmlns:a16="http://schemas.microsoft.com/office/drawing/2014/main" id="{230D6AF2-9259-9FDF-8640-36832EE5D938}"/>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368884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29E4B-C751-B166-34F1-0FF0600AAD58}"/>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F759BE66-933C-9233-28AF-64D63E1DD7FB}"/>
              </a:ext>
            </a:extLst>
          </p:cNvPr>
          <p:cNvPicPr>
            <a:picLocks noChangeAspect="1"/>
          </p:cNvPicPr>
          <p:nvPr/>
        </p:nvPicPr>
        <p:blipFill>
          <a:blip r:embed="rId3"/>
          <a:srcRect r="54477"/>
          <a:stretch/>
        </p:blipFill>
        <p:spPr>
          <a:xfrm>
            <a:off x="4945771" y="2146300"/>
            <a:ext cx="2933785" cy="2513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object 8">
            <a:extLst>
              <a:ext uri="{FF2B5EF4-FFF2-40B4-BE49-F238E27FC236}">
                <a16:creationId xmlns:a16="http://schemas.microsoft.com/office/drawing/2014/main" id="{B7894390-BE52-E1F4-C557-672A350B2586}"/>
              </a:ext>
            </a:extLst>
          </p:cNvPr>
          <p:cNvGrpSpPr/>
          <p:nvPr/>
        </p:nvGrpSpPr>
        <p:grpSpPr>
          <a:xfrm>
            <a:off x="8469073" y="88900"/>
            <a:ext cx="3733800" cy="546452"/>
            <a:chOff x="2049311" y="314875"/>
            <a:chExt cx="5370337" cy="700368"/>
          </a:xfrm>
        </p:grpSpPr>
        <p:sp>
          <p:nvSpPr>
            <p:cNvPr id="7" name="object 9">
              <a:extLst>
                <a:ext uri="{FF2B5EF4-FFF2-40B4-BE49-F238E27FC236}">
                  <a16:creationId xmlns:a16="http://schemas.microsoft.com/office/drawing/2014/main" id="{61B4953B-43D2-8B80-1B85-C1ACA72B9FBA}"/>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12" name="object 10">
              <a:extLst>
                <a:ext uri="{FF2B5EF4-FFF2-40B4-BE49-F238E27FC236}">
                  <a16:creationId xmlns:a16="http://schemas.microsoft.com/office/drawing/2014/main" id="{3B07FC0B-830B-5C8A-71D2-B072CDACCF93}"/>
                </a:ext>
              </a:extLst>
            </p:cNvPr>
            <p:cNvPicPr/>
            <p:nvPr/>
          </p:nvPicPr>
          <p:blipFill>
            <a:blip r:embed="rId4" cstate="print"/>
            <a:stretch>
              <a:fillRect/>
            </a:stretch>
          </p:blipFill>
          <p:spPr>
            <a:xfrm>
              <a:off x="3977931" y="314875"/>
              <a:ext cx="1144303" cy="700368"/>
            </a:xfrm>
            <a:prstGeom prst="rect">
              <a:avLst/>
            </a:prstGeom>
          </p:spPr>
        </p:pic>
        <p:pic>
          <p:nvPicPr>
            <p:cNvPr id="13" name="object 11">
              <a:extLst>
                <a:ext uri="{FF2B5EF4-FFF2-40B4-BE49-F238E27FC236}">
                  <a16:creationId xmlns:a16="http://schemas.microsoft.com/office/drawing/2014/main" id="{C2CE9E0E-0365-25D4-3E20-5AC97F332F47}"/>
                </a:ext>
              </a:extLst>
            </p:cNvPr>
            <p:cNvPicPr/>
            <p:nvPr/>
          </p:nvPicPr>
          <p:blipFill>
            <a:blip r:embed="rId5" cstate="print"/>
            <a:stretch>
              <a:fillRect/>
            </a:stretch>
          </p:blipFill>
          <p:spPr>
            <a:xfrm>
              <a:off x="2049311" y="329479"/>
              <a:ext cx="1013484" cy="668428"/>
            </a:xfrm>
            <a:prstGeom prst="rect">
              <a:avLst/>
            </a:prstGeom>
          </p:spPr>
        </p:pic>
        <p:sp>
          <p:nvSpPr>
            <p:cNvPr id="14" name="object 18">
              <a:extLst>
                <a:ext uri="{FF2B5EF4-FFF2-40B4-BE49-F238E27FC236}">
                  <a16:creationId xmlns:a16="http://schemas.microsoft.com/office/drawing/2014/main" id="{D7318106-980C-3BB9-9D54-7517B1CE1ED5}"/>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6" name="CasellaDiTesto 5">
            <a:extLst>
              <a:ext uri="{FF2B5EF4-FFF2-40B4-BE49-F238E27FC236}">
                <a16:creationId xmlns:a16="http://schemas.microsoft.com/office/drawing/2014/main" id="{01E2FB2F-1967-1B23-3864-D1A76318FD62}"/>
              </a:ext>
            </a:extLst>
          </p:cNvPr>
          <p:cNvSpPr txBox="1"/>
          <p:nvPr/>
        </p:nvSpPr>
        <p:spPr>
          <a:xfrm>
            <a:off x="2621756" y="3071150"/>
            <a:ext cx="1524000" cy="523220"/>
          </a:xfrm>
          <a:prstGeom prst="rect">
            <a:avLst/>
          </a:prstGeom>
          <a:noFill/>
        </p:spPr>
        <p:txBody>
          <a:bodyPr wrap="square" rtlCol="0">
            <a:spAutoFit/>
          </a:bodyPr>
          <a:lstStyle/>
          <a:p>
            <a:pPr algn="ctr"/>
            <a:r>
              <a:rPr lang="it-IT" sz="2800" dirty="0">
                <a:solidFill>
                  <a:srgbClr val="1E9CB4"/>
                </a:solidFill>
                <a:latin typeface="Tahoma" panose="020B0604030504040204" pitchFamily="34" charset="0"/>
                <a:ea typeface="Tahoma" panose="020B0604030504040204" pitchFamily="34" charset="0"/>
                <a:cs typeface="Tahoma" panose="020B0604030504040204" pitchFamily="34" charset="0"/>
              </a:rPr>
              <a:t>VISION</a:t>
            </a:r>
          </a:p>
        </p:txBody>
      </p:sp>
      <p:sp>
        <p:nvSpPr>
          <p:cNvPr id="5" name="object 6">
            <a:extLst>
              <a:ext uri="{FF2B5EF4-FFF2-40B4-BE49-F238E27FC236}">
                <a16:creationId xmlns:a16="http://schemas.microsoft.com/office/drawing/2014/main" id="{5E5C46A2-544E-2C54-4470-4B88EFD45FBB}"/>
              </a:ext>
            </a:extLst>
          </p:cNvPr>
          <p:cNvSpPr txBox="1"/>
          <p:nvPr/>
        </p:nvSpPr>
        <p:spPr>
          <a:xfrm>
            <a:off x="2030827" y="59420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36928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29E4B-C751-B166-34F1-0FF0600AAD58}"/>
            </a:ext>
          </a:extLst>
        </p:cNvPr>
        <p:cNvGrpSpPr/>
        <p:nvPr/>
      </p:nvGrpSpPr>
      <p:grpSpPr>
        <a:xfrm>
          <a:off x="0" y="0"/>
          <a:ext cx="0" cy="0"/>
          <a:chOff x="0" y="0"/>
          <a:chExt cx="0" cy="0"/>
        </a:xfrm>
      </p:grpSpPr>
      <p:grpSp>
        <p:nvGrpSpPr>
          <p:cNvPr id="3" name="object 8">
            <a:extLst>
              <a:ext uri="{FF2B5EF4-FFF2-40B4-BE49-F238E27FC236}">
                <a16:creationId xmlns:a16="http://schemas.microsoft.com/office/drawing/2014/main" id="{B7894390-BE52-E1F4-C557-672A350B2586}"/>
              </a:ext>
            </a:extLst>
          </p:cNvPr>
          <p:cNvGrpSpPr/>
          <p:nvPr/>
        </p:nvGrpSpPr>
        <p:grpSpPr>
          <a:xfrm>
            <a:off x="8469073" y="88900"/>
            <a:ext cx="3733800" cy="546452"/>
            <a:chOff x="2049311" y="314875"/>
            <a:chExt cx="5370337" cy="700368"/>
          </a:xfrm>
        </p:grpSpPr>
        <p:sp>
          <p:nvSpPr>
            <p:cNvPr id="7" name="object 9">
              <a:extLst>
                <a:ext uri="{FF2B5EF4-FFF2-40B4-BE49-F238E27FC236}">
                  <a16:creationId xmlns:a16="http://schemas.microsoft.com/office/drawing/2014/main" id="{61B4953B-43D2-8B80-1B85-C1ACA72B9FBA}"/>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12" name="object 10">
              <a:extLst>
                <a:ext uri="{FF2B5EF4-FFF2-40B4-BE49-F238E27FC236}">
                  <a16:creationId xmlns:a16="http://schemas.microsoft.com/office/drawing/2014/main" id="{3B07FC0B-830B-5C8A-71D2-B072CDACCF93}"/>
                </a:ext>
              </a:extLst>
            </p:cNvPr>
            <p:cNvPicPr/>
            <p:nvPr/>
          </p:nvPicPr>
          <p:blipFill>
            <a:blip r:embed="rId3" cstate="print"/>
            <a:stretch>
              <a:fillRect/>
            </a:stretch>
          </p:blipFill>
          <p:spPr>
            <a:xfrm>
              <a:off x="3977931" y="314875"/>
              <a:ext cx="1144303" cy="700368"/>
            </a:xfrm>
            <a:prstGeom prst="rect">
              <a:avLst/>
            </a:prstGeom>
          </p:spPr>
        </p:pic>
        <p:pic>
          <p:nvPicPr>
            <p:cNvPr id="13" name="object 11">
              <a:extLst>
                <a:ext uri="{FF2B5EF4-FFF2-40B4-BE49-F238E27FC236}">
                  <a16:creationId xmlns:a16="http://schemas.microsoft.com/office/drawing/2014/main" id="{C2CE9E0E-0365-25D4-3E20-5AC97F332F47}"/>
                </a:ext>
              </a:extLst>
            </p:cNvPr>
            <p:cNvPicPr/>
            <p:nvPr/>
          </p:nvPicPr>
          <p:blipFill>
            <a:blip r:embed="rId4" cstate="print"/>
            <a:stretch>
              <a:fillRect/>
            </a:stretch>
          </p:blipFill>
          <p:spPr>
            <a:xfrm>
              <a:off x="2049311" y="329479"/>
              <a:ext cx="1013484" cy="668428"/>
            </a:xfrm>
            <a:prstGeom prst="rect">
              <a:avLst/>
            </a:prstGeom>
          </p:spPr>
        </p:pic>
        <p:sp>
          <p:nvSpPr>
            <p:cNvPr id="14" name="object 18">
              <a:extLst>
                <a:ext uri="{FF2B5EF4-FFF2-40B4-BE49-F238E27FC236}">
                  <a16:creationId xmlns:a16="http://schemas.microsoft.com/office/drawing/2014/main" id="{D7318106-980C-3BB9-9D54-7517B1CE1ED5}"/>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10" name="CasellaDiTesto 9">
            <a:extLst>
              <a:ext uri="{FF2B5EF4-FFF2-40B4-BE49-F238E27FC236}">
                <a16:creationId xmlns:a16="http://schemas.microsoft.com/office/drawing/2014/main" id="{1EFA0893-7E0F-C28B-3DAE-E37AD1005E20}"/>
              </a:ext>
            </a:extLst>
          </p:cNvPr>
          <p:cNvSpPr txBox="1"/>
          <p:nvPr/>
        </p:nvSpPr>
        <p:spPr>
          <a:xfrm>
            <a:off x="1971875" y="1231900"/>
            <a:ext cx="7838097" cy="3432093"/>
          </a:xfrm>
          <a:prstGeom prst="rect">
            <a:avLst/>
          </a:prstGeom>
          <a:noFill/>
        </p:spPr>
        <p:txBody>
          <a:bodyPr wrap="square">
            <a:spAutoFit/>
          </a:bodyPr>
          <a:lstStyle/>
          <a:p>
            <a:pPr algn="just">
              <a:lnSpc>
                <a:spcPct val="150000"/>
              </a:lnSpc>
            </a:pPr>
            <a:r>
              <a:rPr lang="it-IT" sz="1600" b="0" i="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rPr>
              <a:t>MISSION</a:t>
            </a:r>
          </a:p>
          <a:p>
            <a:pPr algn="just"/>
            <a:endParaRPr lang="it-IT" sz="800" b="0" i="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endParaRPr>
          </a:p>
          <a:p>
            <a:pPr algn="just">
              <a:lnSpc>
                <a:spcPts val="2520"/>
              </a:lnSpc>
            </a:pP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Il Centro Come cura e promuove </a:t>
            </a:r>
            <a:r>
              <a:rPr lang="it-IT" sz="1600" dirty="0">
                <a:solidFill>
                  <a:srgbClr val="1E9CB4"/>
                </a:solidFill>
                <a:latin typeface="Tahoma"/>
                <a:cs typeface="Tahoma"/>
              </a:rPr>
              <a:t>spazi d’incontro</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it-IT" sz="1600" dirty="0">
                <a:solidFill>
                  <a:srgbClr val="1E9CB4"/>
                </a:solidFill>
                <a:latin typeface="Tahoma"/>
                <a:cs typeface="Tahoma"/>
              </a:rPr>
              <a:t>dialogo</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it-IT" sz="1600" dirty="0">
                <a:solidFill>
                  <a:srgbClr val="1E9CB4"/>
                </a:solidFill>
                <a:latin typeface="Tahoma"/>
                <a:cs typeface="Tahoma"/>
              </a:rPr>
              <a:t>comprensione interculturale </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 </a:t>
            </a:r>
            <a:r>
              <a:rPr lang="it-IT" sz="1600" dirty="0">
                <a:solidFill>
                  <a:srgbClr val="1E9CB4"/>
                </a:solidFill>
                <a:latin typeface="Tahoma"/>
                <a:cs typeface="Tahoma"/>
              </a:rPr>
              <a:t>processi d’integrazione sociale </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fondati sul valore dell’alterità umana. Trasversalmente alle diverse aree operative di Farsi Prossimo, il Centro Come </a:t>
            </a:r>
            <a:r>
              <a:rPr lang="it-IT" sz="1600" dirty="0">
                <a:solidFill>
                  <a:srgbClr val="1E9CB4"/>
                </a:solidFill>
                <a:latin typeface="Tahoma"/>
                <a:cs typeface="Tahoma"/>
              </a:rPr>
              <a:t>sostiene e integra </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le équipe dei </a:t>
            </a:r>
            <a:r>
              <a:rPr lang="it-IT" sz="1600" dirty="0">
                <a:solidFill>
                  <a:srgbClr val="1E9CB4"/>
                </a:solidFill>
                <a:latin typeface="Tahoma"/>
                <a:cs typeface="Tahoma"/>
              </a:rPr>
              <a:t>singoli servizi della cooperativa</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residenziali e territoriali</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accompagna </a:t>
            </a:r>
            <a:r>
              <a:rPr lang="it-IT" sz="1600" dirty="0">
                <a:solidFill>
                  <a:srgbClr val="1E9CB4"/>
                </a:solidFill>
                <a:latin typeface="Tahoma"/>
                <a:cs typeface="Tahoma"/>
              </a:rPr>
              <a:t>uffici pubblici </a:t>
            </a:r>
            <a:r>
              <a:rPr lang="it-IT" sz="1600" dirty="0">
                <a:solidFill>
                  <a:schemeClr val="tx1"/>
                </a:solidFill>
                <a:latin typeface="Tahoma"/>
                <a:cs typeface="Tahoma"/>
              </a:rPr>
              <a:t>in processi di capacitazione</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it-IT" sz="1600" dirty="0">
                <a:solidFill>
                  <a:srgbClr val="1E9CB4"/>
                </a:solidFill>
                <a:latin typeface="Tahoma"/>
                <a:cs typeface="Tahoma"/>
              </a:rPr>
              <a:t>co-progetta e realizza percorsi formativi </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 interventi a beneficio delle diverse agenzie educative, in primis le scuole, in ambito linguistico-culturale (italiano L2 e mediazione), sociale e artistico-laboratoriale, </a:t>
            </a:r>
            <a:r>
              <a:rPr lang="it-IT" sz="1600" dirty="0">
                <a:solidFill>
                  <a:srgbClr val="1E9CB4"/>
                </a:solidFill>
                <a:latin typeface="Tahoma"/>
                <a:cs typeface="Tahoma"/>
              </a:rPr>
              <a:t>accompagna percorsi d’inclusione sociale </a:t>
            </a: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per una piena e responsabile cittadinanza.</a:t>
            </a:r>
            <a:endPar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object 6">
            <a:extLst>
              <a:ext uri="{FF2B5EF4-FFF2-40B4-BE49-F238E27FC236}">
                <a16:creationId xmlns:a16="http://schemas.microsoft.com/office/drawing/2014/main" id="{D47A49EE-0EFC-9C78-6F12-3357945680D0}"/>
              </a:ext>
            </a:extLst>
          </p:cNvPr>
          <p:cNvSpPr txBox="1"/>
          <p:nvPr/>
        </p:nvSpPr>
        <p:spPr>
          <a:xfrm>
            <a:off x="2030827" y="59420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18036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09289" y="2132031"/>
            <a:ext cx="8055060" cy="368801"/>
          </a:xfrm>
          <a:prstGeom prst="rect">
            <a:avLst/>
          </a:prstGeom>
        </p:spPr>
        <p:txBody>
          <a:bodyPr vert="horz" wrap="square" lIns="0" tIns="15349" rIns="0" bIns="0" rtlCol="0">
            <a:spAutoFit/>
          </a:bodyPr>
          <a:lstStyle/>
          <a:p>
            <a:pPr marL="15349">
              <a:spcBef>
                <a:spcPts val="121"/>
              </a:spcBef>
            </a:pPr>
            <a:endParaRPr lang="it-IT" sz="2296" b="1" spc="-127" dirty="0">
              <a:solidFill>
                <a:srgbClr val="1E9CB4"/>
              </a:solidFill>
              <a:latin typeface="Tahoma"/>
              <a:cs typeface="Tahoma"/>
            </a:endParaRPr>
          </a:p>
        </p:txBody>
      </p:sp>
      <p:grpSp>
        <p:nvGrpSpPr>
          <p:cNvPr id="5" name="object 8">
            <a:extLst>
              <a:ext uri="{FF2B5EF4-FFF2-40B4-BE49-F238E27FC236}">
                <a16:creationId xmlns:a16="http://schemas.microsoft.com/office/drawing/2014/main" id="{8692E4A9-D9F8-F9D0-F492-F3F598E9B909}"/>
              </a:ext>
            </a:extLst>
          </p:cNvPr>
          <p:cNvGrpSpPr/>
          <p:nvPr/>
        </p:nvGrpSpPr>
        <p:grpSpPr>
          <a:xfrm>
            <a:off x="8469073" y="88900"/>
            <a:ext cx="3733800" cy="546452"/>
            <a:chOff x="2049311" y="314875"/>
            <a:chExt cx="5370337" cy="700368"/>
          </a:xfrm>
        </p:grpSpPr>
        <p:sp>
          <p:nvSpPr>
            <p:cNvPr id="7" name="object 9">
              <a:extLst>
                <a:ext uri="{FF2B5EF4-FFF2-40B4-BE49-F238E27FC236}">
                  <a16:creationId xmlns:a16="http://schemas.microsoft.com/office/drawing/2014/main" id="{30E3A138-5A9F-F8B1-BFF1-3F87C7DF8613}"/>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12" name="object 10">
              <a:extLst>
                <a:ext uri="{FF2B5EF4-FFF2-40B4-BE49-F238E27FC236}">
                  <a16:creationId xmlns:a16="http://schemas.microsoft.com/office/drawing/2014/main" id="{DB57BA00-B52B-3A4B-7819-78B7DB3D8EF5}"/>
                </a:ext>
              </a:extLst>
            </p:cNvPr>
            <p:cNvPicPr/>
            <p:nvPr/>
          </p:nvPicPr>
          <p:blipFill>
            <a:blip r:embed="rId3" cstate="print"/>
            <a:stretch>
              <a:fillRect/>
            </a:stretch>
          </p:blipFill>
          <p:spPr>
            <a:xfrm>
              <a:off x="3977931" y="314875"/>
              <a:ext cx="1144303" cy="700368"/>
            </a:xfrm>
            <a:prstGeom prst="rect">
              <a:avLst/>
            </a:prstGeom>
          </p:spPr>
        </p:pic>
        <p:pic>
          <p:nvPicPr>
            <p:cNvPr id="13" name="object 11">
              <a:extLst>
                <a:ext uri="{FF2B5EF4-FFF2-40B4-BE49-F238E27FC236}">
                  <a16:creationId xmlns:a16="http://schemas.microsoft.com/office/drawing/2014/main" id="{69F4C364-3860-11BA-D74D-44FFA30AC1ED}"/>
                </a:ext>
              </a:extLst>
            </p:cNvPr>
            <p:cNvPicPr/>
            <p:nvPr/>
          </p:nvPicPr>
          <p:blipFill>
            <a:blip r:embed="rId4" cstate="print"/>
            <a:stretch>
              <a:fillRect/>
            </a:stretch>
          </p:blipFill>
          <p:spPr>
            <a:xfrm>
              <a:off x="2049311" y="329479"/>
              <a:ext cx="1013484" cy="668428"/>
            </a:xfrm>
            <a:prstGeom prst="rect">
              <a:avLst/>
            </a:prstGeom>
          </p:spPr>
        </p:pic>
        <p:sp>
          <p:nvSpPr>
            <p:cNvPr id="14" name="object 18">
              <a:extLst>
                <a:ext uri="{FF2B5EF4-FFF2-40B4-BE49-F238E27FC236}">
                  <a16:creationId xmlns:a16="http://schemas.microsoft.com/office/drawing/2014/main" id="{4F8A2726-8256-7EC4-62B1-3D6B6572FB79}"/>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6" name="object 3">
            <a:extLst>
              <a:ext uri="{FF2B5EF4-FFF2-40B4-BE49-F238E27FC236}">
                <a16:creationId xmlns:a16="http://schemas.microsoft.com/office/drawing/2014/main" id="{367531E2-2862-1809-DB0A-D4F076DC1E22}"/>
              </a:ext>
            </a:extLst>
          </p:cNvPr>
          <p:cNvSpPr txBox="1"/>
          <p:nvPr/>
        </p:nvSpPr>
        <p:spPr>
          <a:xfrm>
            <a:off x="4526754" y="5109107"/>
            <a:ext cx="1828800" cy="261720"/>
          </a:xfrm>
          <a:prstGeom prst="rect">
            <a:avLst/>
          </a:prstGeom>
        </p:spPr>
        <p:txBody>
          <a:bodyPr vert="horz" wrap="square" lIns="0" tIns="15349" rIns="0" bIns="0" rtlCol="0">
            <a:spAutoFit/>
          </a:bodyPr>
          <a:lstStyle/>
          <a:p>
            <a:pPr marL="15349" algn="ctr">
              <a:spcBef>
                <a:spcPts val="121"/>
              </a:spcBef>
            </a:pPr>
            <a:r>
              <a:rPr lang="it-IT" sz="1600" dirty="0">
                <a:solidFill>
                  <a:srgbClr val="1669AA"/>
                </a:solidFill>
                <a:latin typeface="Tahoma"/>
                <a:cs typeface="Tahoma"/>
                <a:hlinkClick r:id="rId5">
                  <a:extLst>
                    <a:ext uri="{A12FA001-AC4F-418D-AE19-62706E023703}">
                      <ahyp:hlinkClr xmlns:ahyp="http://schemas.microsoft.com/office/drawing/2018/hyperlinkcolor" val="tx"/>
                    </a:ext>
                  </a:extLst>
                </a:hlinkClick>
              </a:rPr>
              <a:t>www.centrocome.it</a:t>
            </a:r>
            <a:endParaRPr lang="it-IT" sz="1600" dirty="0">
              <a:solidFill>
                <a:srgbClr val="1669AA"/>
              </a:solidFill>
              <a:latin typeface="Tahoma"/>
              <a:cs typeface="Tahoma"/>
            </a:endParaRPr>
          </a:p>
        </p:txBody>
      </p:sp>
      <p:pic>
        <p:nvPicPr>
          <p:cNvPr id="8" name="Immagine 7" descr="Immagine che contiene testo, Carattere, logo, Elementi grafici&#10;&#10;Il contenuto generato dall'IA potrebbe non essere corretto.">
            <a:extLst>
              <a:ext uri="{FF2B5EF4-FFF2-40B4-BE49-F238E27FC236}">
                <a16:creationId xmlns:a16="http://schemas.microsoft.com/office/drawing/2014/main" id="{13138148-B156-A8F2-6E06-0652AF7F09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5556" y="1332682"/>
            <a:ext cx="6144064" cy="3456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bject 6">
            <a:extLst>
              <a:ext uri="{FF2B5EF4-FFF2-40B4-BE49-F238E27FC236}">
                <a16:creationId xmlns:a16="http://schemas.microsoft.com/office/drawing/2014/main" id="{9B018748-188F-068F-8973-CBFF5E817248}"/>
              </a:ext>
            </a:extLst>
          </p:cNvPr>
          <p:cNvSpPr txBox="1"/>
          <p:nvPr/>
        </p:nvSpPr>
        <p:spPr>
          <a:xfrm>
            <a:off x="2030827" y="59420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6517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49926799-5D20-495C-908B-4F027AD6E2EA}"/>
              </a:ext>
            </a:extLst>
          </p:cNvPr>
          <p:cNvGrpSpPr/>
          <p:nvPr/>
        </p:nvGrpSpPr>
        <p:grpSpPr>
          <a:xfrm>
            <a:off x="867815" y="2323957"/>
            <a:ext cx="9531022" cy="2796881"/>
            <a:chOff x="643813" y="2009532"/>
            <a:chExt cx="7886208" cy="2314210"/>
          </a:xfrm>
        </p:grpSpPr>
        <p:pic>
          <p:nvPicPr>
            <p:cNvPr id="4" name="Immagine 3" descr="Immagine che contiene cerchio&#10;&#10;Il contenuto generato dall'IA potrebbe non essere corretto.">
              <a:extLst>
                <a:ext uri="{FF2B5EF4-FFF2-40B4-BE49-F238E27FC236}">
                  <a16:creationId xmlns:a16="http://schemas.microsoft.com/office/drawing/2014/main" id="{772D0AF3-4E71-8FB3-972C-4B355945CC8A}"/>
                </a:ext>
              </a:extLst>
            </p:cNvPr>
            <p:cNvPicPr>
              <a:picLocks noChangeAspect="1"/>
            </p:cNvPicPr>
            <p:nvPr/>
          </p:nvPicPr>
          <p:blipFill>
            <a:blip r:embed="rId2" cstate="print">
              <a:extLst>
                <a:ext uri="{28A0092B-C50C-407E-A947-70E740481C1C}">
                  <a14:useLocalDpi xmlns:a14="http://schemas.microsoft.com/office/drawing/2010/main" val="0"/>
                </a:ext>
              </a:extLst>
            </a:blip>
            <a:srcRect l="18134" t="8061" r="18017" b="11066"/>
            <a:stretch/>
          </p:blipFill>
          <p:spPr>
            <a:xfrm>
              <a:off x="2407932" y="2254422"/>
              <a:ext cx="4188436" cy="1554039"/>
            </a:xfrm>
            <a:prstGeom prst="rect">
              <a:avLst/>
            </a:prstGeom>
          </p:spPr>
        </p:pic>
        <p:sp>
          <p:nvSpPr>
            <p:cNvPr id="6" name="object 6"/>
            <p:cNvSpPr txBox="1"/>
            <p:nvPr/>
          </p:nvSpPr>
          <p:spPr>
            <a:xfrm>
              <a:off x="3268652" y="2867998"/>
              <a:ext cx="2466997" cy="369351"/>
            </a:xfrm>
            <a:prstGeom prst="rect">
              <a:avLst/>
            </a:prstGeom>
          </p:spPr>
          <p:txBody>
            <a:bodyPr vert="horz" wrap="square" lIns="0" tIns="15349" rIns="0" bIns="0" rtlCol="0">
              <a:spAutoFit/>
            </a:bodyPr>
            <a:lstStyle/>
            <a:p>
              <a:pPr marL="15349" algn="ctr">
                <a:spcBef>
                  <a:spcPts val="121"/>
                </a:spcBef>
              </a:pPr>
              <a:r>
                <a:rPr lang="it-IT" sz="2800" dirty="0">
                  <a:solidFill>
                    <a:srgbClr val="1E9CB4"/>
                  </a:solidFill>
                  <a:latin typeface="Tahoma"/>
                  <a:cs typeface="Tahoma"/>
                </a:rPr>
                <a:t>L2 e </a:t>
              </a:r>
              <a:r>
                <a:rPr lang="it-IT" sz="2600" dirty="0">
                  <a:solidFill>
                    <a:srgbClr val="1E9CB4"/>
                  </a:solidFill>
                  <a:latin typeface="Tahoma"/>
                  <a:cs typeface="Tahoma"/>
                </a:rPr>
                <a:t>Intercultura</a:t>
              </a:r>
              <a:endParaRPr sz="2600" dirty="0">
                <a:solidFill>
                  <a:srgbClr val="1E9CB4"/>
                </a:solidFill>
                <a:latin typeface="Tahoma"/>
                <a:cs typeface="Tahoma"/>
              </a:endParaRPr>
            </a:p>
          </p:txBody>
        </p:sp>
        <p:grpSp>
          <p:nvGrpSpPr>
            <p:cNvPr id="28" name="Gruppo 27">
              <a:extLst>
                <a:ext uri="{FF2B5EF4-FFF2-40B4-BE49-F238E27FC236}">
                  <a16:creationId xmlns:a16="http://schemas.microsoft.com/office/drawing/2014/main" id="{F5B75DCF-B8AF-FCB2-BB25-96F42CAB22EB}"/>
                </a:ext>
              </a:extLst>
            </p:cNvPr>
            <p:cNvGrpSpPr/>
            <p:nvPr/>
          </p:nvGrpSpPr>
          <p:grpSpPr>
            <a:xfrm>
              <a:off x="1606117" y="2009532"/>
              <a:ext cx="1949451" cy="544609"/>
              <a:chOff x="1629228" y="2140291"/>
              <a:chExt cx="2138935" cy="609600"/>
            </a:xfrm>
          </p:grpSpPr>
          <p:pic>
            <p:nvPicPr>
              <p:cNvPr id="20" name="Immagine 19" descr="Immagine che contiene schermata, nero, design&#10;&#10;Il contenuto generato dall'IA potrebbe non essere corretto.">
                <a:extLst>
                  <a:ext uri="{FF2B5EF4-FFF2-40B4-BE49-F238E27FC236}">
                    <a16:creationId xmlns:a16="http://schemas.microsoft.com/office/drawing/2014/main" id="{7C222C6C-6A5D-FBA3-FF35-30FC1F9C9423}"/>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1634563" y="2140291"/>
                <a:ext cx="2133600" cy="609600"/>
              </a:xfrm>
              <a:prstGeom prst="rect">
                <a:avLst/>
              </a:prstGeom>
            </p:spPr>
          </p:pic>
          <p:sp>
            <p:nvSpPr>
              <p:cNvPr id="22" name="object 6">
                <a:extLst>
                  <a:ext uri="{FF2B5EF4-FFF2-40B4-BE49-F238E27FC236}">
                    <a16:creationId xmlns:a16="http://schemas.microsoft.com/office/drawing/2014/main" id="{D7CFE3C3-807A-62A1-BE7D-63E913D0C3C3}"/>
                  </a:ext>
                </a:extLst>
              </p:cNvPr>
              <p:cNvSpPr txBox="1"/>
              <p:nvPr/>
            </p:nvSpPr>
            <p:spPr>
              <a:xfrm>
                <a:off x="1629228" y="2267327"/>
                <a:ext cx="1877413" cy="299406"/>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Corsi </a:t>
                </a:r>
                <a:endParaRPr sz="2000" dirty="0">
                  <a:solidFill>
                    <a:srgbClr val="1669AA"/>
                  </a:solidFill>
                  <a:latin typeface="Tahoma"/>
                  <a:cs typeface="Tahoma"/>
                </a:endParaRPr>
              </a:p>
            </p:txBody>
          </p:sp>
        </p:grpSp>
        <p:grpSp>
          <p:nvGrpSpPr>
            <p:cNvPr id="27" name="Gruppo 26">
              <a:extLst>
                <a:ext uri="{FF2B5EF4-FFF2-40B4-BE49-F238E27FC236}">
                  <a16:creationId xmlns:a16="http://schemas.microsoft.com/office/drawing/2014/main" id="{3D6C3ACB-C72F-45A6-DBBE-22E4C882F49E}"/>
                </a:ext>
              </a:extLst>
            </p:cNvPr>
            <p:cNvGrpSpPr/>
            <p:nvPr/>
          </p:nvGrpSpPr>
          <p:grpSpPr>
            <a:xfrm>
              <a:off x="643813" y="2895052"/>
              <a:ext cx="1944589" cy="544609"/>
              <a:chOff x="1556394" y="3885558"/>
              <a:chExt cx="2133600" cy="609600"/>
            </a:xfrm>
          </p:grpSpPr>
          <p:pic>
            <p:nvPicPr>
              <p:cNvPr id="21" name="Immagine 20" descr="Immagine che contiene schermata, nero, design&#10;&#10;Il contenuto generato dall'IA potrebbe non essere corretto.">
                <a:extLst>
                  <a:ext uri="{FF2B5EF4-FFF2-40B4-BE49-F238E27FC236}">
                    <a16:creationId xmlns:a16="http://schemas.microsoft.com/office/drawing/2014/main" id="{B39B50EB-A257-DF7B-D28C-BBF1B32E6F08}"/>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1556394" y="3885558"/>
                <a:ext cx="2133600" cy="609600"/>
              </a:xfrm>
              <a:prstGeom prst="rect">
                <a:avLst/>
              </a:prstGeom>
            </p:spPr>
          </p:pic>
          <p:sp>
            <p:nvSpPr>
              <p:cNvPr id="23" name="object 6">
                <a:extLst>
                  <a:ext uri="{FF2B5EF4-FFF2-40B4-BE49-F238E27FC236}">
                    <a16:creationId xmlns:a16="http://schemas.microsoft.com/office/drawing/2014/main" id="{B9412E69-F0DF-1A26-A36D-DEE1EB48AD46}"/>
                  </a:ext>
                </a:extLst>
              </p:cNvPr>
              <p:cNvSpPr txBox="1"/>
              <p:nvPr/>
            </p:nvSpPr>
            <p:spPr>
              <a:xfrm>
                <a:off x="1684487" y="4003867"/>
                <a:ext cx="1877413" cy="299406"/>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Formazione</a:t>
                </a:r>
                <a:endParaRPr sz="2000" dirty="0">
                  <a:solidFill>
                    <a:srgbClr val="1669AA"/>
                  </a:solidFill>
                  <a:latin typeface="Tahoma"/>
                  <a:cs typeface="Tahoma"/>
                </a:endParaRPr>
              </a:p>
            </p:txBody>
          </p:sp>
        </p:grpSp>
        <p:grpSp>
          <p:nvGrpSpPr>
            <p:cNvPr id="31" name="Gruppo 30">
              <a:extLst>
                <a:ext uri="{FF2B5EF4-FFF2-40B4-BE49-F238E27FC236}">
                  <a16:creationId xmlns:a16="http://schemas.microsoft.com/office/drawing/2014/main" id="{C26916F8-C717-1CD8-BAAE-8151EF6172A1}"/>
                </a:ext>
              </a:extLst>
            </p:cNvPr>
            <p:cNvGrpSpPr/>
            <p:nvPr/>
          </p:nvGrpSpPr>
          <p:grpSpPr>
            <a:xfrm>
              <a:off x="2351153" y="3714838"/>
              <a:ext cx="4094351" cy="608904"/>
              <a:chOff x="3488350" y="4430629"/>
              <a:chExt cx="4492315" cy="681567"/>
            </a:xfrm>
          </p:grpSpPr>
          <p:pic>
            <p:nvPicPr>
              <p:cNvPr id="16" name="Immagine 15" descr="Immagine che contiene schermata, nero, design&#10;&#10;Il contenuto generato dall'IA potrebbe non essere corretto.">
                <a:extLst>
                  <a:ext uri="{FF2B5EF4-FFF2-40B4-BE49-F238E27FC236}">
                    <a16:creationId xmlns:a16="http://schemas.microsoft.com/office/drawing/2014/main" id="{CAB4939F-AF22-6148-4114-411D92594CE7}"/>
                  </a:ext>
                </a:extLst>
              </p:cNvPr>
              <p:cNvPicPr>
                <a:picLocks noChangeAspect="1"/>
              </p:cNvPicPr>
              <p:nvPr/>
            </p:nvPicPr>
            <p:blipFill>
              <a:blip r:embed="rId4" cstate="print">
                <a:extLst>
                  <a:ext uri="{28A0092B-C50C-407E-A947-70E740481C1C}">
                    <a14:useLocalDpi xmlns:a14="http://schemas.microsoft.com/office/drawing/2010/main" val="0"/>
                  </a:ext>
                </a:extLst>
              </a:blip>
              <a:srcRect l="8556" t="23611" r="63992" b="62446"/>
              <a:stretch/>
            </p:blipFill>
            <p:spPr>
              <a:xfrm>
                <a:off x="3488350" y="4430629"/>
                <a:ext cx="4492315" cy="681567"/>
              </a:xfrm>
              <a:prstGeom prst="rect">
                <a:avLst/>
              </a:prstGeom>
            </p:spPr>
          </p:pic>
          <p:sp>
            <p:nvSpPr>
              <p:cNvPr id="24" name="object 6">
                <a:extLst>
                  <a:ext uri="{FF2B5EF4-FFF2-40B4-BE49-F238E27FC236}">
                    <a16:creationId xmlns:a16="http://schemas.microsoft.com/office/drawing/2014/main" id="{0A233FD7-7A8C-0086-337D-8BACBCDB8C4D}"/>
                  </a:ext>
                </a:extLst>
              </p:cNvPr>
              <p:cNvSpPr txBox="1"/>
              <p:nvPr/>
            </p:nvSpPr>
            <p:spPr>
              <a:xfrm>
                <a:off x="3712933" y="4621709"/>
                <a:ext cx="4043148" cy="299406"/>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Esami di certificazione linguistica</a:t>
                </a:r>
                <a:endParaRPr sz="2000" dirty="0">
                  <a:solidFill>
                    <a:srgbClr val="1669AA"/>
                  </a:solidFill>
                  <a:latin typeface="Tahoma"/>
                  <a:cs typeface="Tahoma"/>
                </a:endParaRPr>
              </a:p>
            </p:txBody>
          </p:sp>
        </p:grpSp>
        <p:grpSp>
          <p:nvGrpSpPr>
            <p:cNvPr id="29" name="Gruppo 28">
              <a:extLst>
                <a:ext uri="{FF2B5EF4-FFF2-40B4-BE49-F238E27FC236}">
                  <a16:creationId xmlns:a16="http://schemas.microsoft.com/office/drawing/2014/main" id="{AF28D7FD-ADFC-6051-3741-966FB2677444}"/>
                </a:ext>
              </a:extLst>
            </p:cNvPr>
            <p:cNvGrpSpPr/>
            <p:nvPr/>
          </p:nvGrpSpPr>
          <p:grpSpPr>
            <a:xfrm>
              <a:off x="5616670" y="2158232"/>
              <a:ext cx="1944589" cy="544609"/>
              <a:chOff x="5283752" y="1586401"/>
              <a:chExt cx="2133600" cy="609600"/>
            </a:xfrm>
          </p:grpSpPr>
          <p:pic>
            <p:nvPicPr>
              <p:cNvPr id="17" name="Immagine 16" descr="Immagine che contiene schermata, nero, design&#10;&#10;Il contenuto generato dall'IA potrebbe non essere corretto.">
                <a:extLst>
                  <a:ext uri="{FF2B5EF4-FFF2-40B4-BE49-F238E27FC236}">
                    <a16:creationId xmlns:a16="http://schemas.microsoft.com/office/drawing/2014/main" id="{0144B0C6-3124-357C-6BFF-516C77547A98}"/>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5283752" y="1586401"/>
                <a:ext cx="2133600" cy="609600"/>
              </a:xfrm>
              <a:prstGeom prst="rect">
                <a:avLst/>
              </a:prstGeom>
            </p:spPr>
          </p:pic>
          <p:sp>
            <p:nvSpPr>
              <p:cNvPr id="25" name="object 6">
                <a:extLst>
                  <a:ext uri="{FF2B5EF4-FFF2-40B4-BE49-F238E27FC236}">
                    <a16:creationId xmlns:a16="http://schemas.microsoft.com/office/drawing/2014/main" id="{63FFE699-6492-6C0D-3749-6E2F99BDF9B5}"/>
                  </a:ext>
                </a:extLst>
              </p:cNvPr>
              <p:cNvSpPr txBox="1"/>
              <p:nvPr/>
            </p:nvSpPr>
            <p:spPr>
              <a:xfrm>
                <a:off x="5375948" y="1724833"/>
                <a:ext cx="1877413" cy="299406"/>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Doposcuola</a:t>
                </a:r>
                <a:endParaRPr sz="2000" dirty="0">
                  <a:solidFill>
                    <a:srgbClr val="1669AA"/>
                  </a:solidFill>
                  <a:latin typeface="Tahoma"/>
                  <a:cs typeface="Tahoma"/>
                </a:endParaRPr>
              </a:p>
            </p:txBody>
          </p:sp>
        </p:grpSp>
        <p:grpSp>
          <p:nvGrpSpPr>
            <p:cNvPr id="30" name="Gruppo 29">
              <a:extLst>
                <a:ext uri="{FF2B5EF4-FFF2-40B4-BE49-F238E27FC236}">
                  <a16:creationId xmlns:a16="http://schemas.microsoft.com/office/drawing/2014/main" id="{E16E2523-48BC-1240-9FAA-837FCDD24EC8}"/>
                </a:ext>
              </a:extLst>
            </p:cNvPr>
            <p:cNvGrpSpPr/>
            <p:nvPr/>
          </p:nvGrpSpPr>
          <p:grpSpPr>
            <a:xfrm>
              <a:off x="6063024" y="3167356"/>
              <a:ext cx="2466997" cy="544609"/>
              <a:chOff x="6098260" y="3297180"/>
              <a:chExt cx="2706785" cy="609600"/>
            </a:xfrm>
          </p:grpSpPr>
          <p:pic>
            <p:nvPicPr>
              <p:cNvPr id="19" name="Immagine 18" descr="Immagine che contiene schermata, nero, design&#10;&#10;Il contenuto generato dall'IA potrebbe non essere corretto.">
                <a:extLst>
                  <a:ext uri="{FF2B5EF4-FFF2-40B4-BE49-F238E27FC236}">
                    <a16:creationId xmlns:a16="http://schemas.microsoft.com/office/drawing/2014/main" id="{28435808-5C36-7413-A149-D19163A7E1DA}"/>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6150046" y="3297180"/>
                <a:ext cx="2650751" cy="609600"/>
              </a:xfrm>
              <a:prstGeom prst="rect">
                <a:avLst/>
              </a:prstGeom>
            </p:spPr>
          </p:pic>
          <p:sp>
            <p:nvSpPr>
              <p:cNvPr id="26" name="object 6">
                <a:extLst>
                  <a:ext uri="{FF2B5EF4-FFF2-40B4-BE49-F238E27FC236}">
                    <a16:creationId xmlns:a16="http://schemas.microsoft.com/office/drawing/2014/main" id="{AA85729A-6DFB-34DF-F5D1-606C26561384}"/>
                  </a:ext>
                </a:extLst>
              </p:cNvPr>
              <p:cNvSpPr txBox="1"/>
              <p:nvPr/>
            </p:nvSpPr>
            <p:spPr>
              <a:xfrm>
                <a:off x="6098260" y="3400607"/>
                <a:ext cx="2706785" cy="299406"/>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Laboratori a scuola</a:t>
                </a:r>
                <a:endParaRPr sz="2000" dirty="0">
                  <a:solidFill>
                    <a:srgbClr val="1669AA"/>
                  </a:solidFill>
                  <a:latin typeface="Tahoma"/>
                  <a:cs typeface="Tahoma"/>
                </a:endParaRPr>
              </a:p>
            </p:txBody>
          </p:sp>
        </p:grpSp>
      </p:grpSp>
      <p:grpSp>
        <p:nvGrpSpPr>
          <p:cNvPr id="3" name="object 8">
            <a:extLst>
              <a:ext uri="{FF2B5EF4-FFF2-40B4-BE49-F238E27FC236}">
                <a16:creationId xmlns:a16="http://schemas.microsoft.com/office/drawing/2014/main" id="{34AD57B4-0E76-1F9A-74A3-432A4A139C0B}"/>
              </a:ext>
            </a:extLst>
          </p:cNvPr>
          <p:cNvGrpSpPr/>
          <p:nvPr/>
        </p:nvGrpSpPr>
        <p:grpSpPr>
          <a:xfrm>
            <a:off x="8469073" y="88900"/>
            <a:ext cx="3733800" cy="546452"/>
            <a:chOff x="2049311" y="314875"/>
            <a:chExt cx="5370337" cy="700368"/>
          </a:xfrm>
        </p:grpSpPr>
        <p:sp>
          <p:nvSpPr>
            <p:cNvPr id="7" name="object 9">
              <a:extLst>
                <a:ext uri="{FF2B5EF4-FFF2-40B4-BE49-F238E27FC236}">
                  <a16:creationId xmlns:a16="http://schemas.microsoft.com/office/drawing/2014/main" id="{58CA8601-6026-5866-BEC6-91B007FCE8F8}"/>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12" name="object 10">
              <a:extLst>
                <a:ext uri="{FF2B5EF4-FFF2-40B4-BE49-F238E27FC236}">
                  <a16:creationId xmlns:a16="http://schemas.microsoft.com/office/drawing/2014/main" id="{D594C95E-4C69-A169-C6DA-6219812B16F1}"/>
                </a:ext>
              </a:extLst>
            </p:cNvPr>
            <p:cNvPicPr/>
            <p:nvPr/>
          </p:nvPicPr>
          <p:blipFill>
            <a:blip r:embed="rId5" cstate="print"/>
            <a:stretch>
              <a:fillRect/>
            </a:stretch>
          </p:blipFill>
          <p:spPr>
            <a:xfrm>
              <a:off x="3977931" y="314875"/>
              <a:ext cx="1144303" cy="700368"/>
            </a:xfrm>
            <a:prstGeom prst="rect">
              <a:avLst/>
            </a:prstGeom>
          </p:spPr>
        </p:pic>
        <p:pic>
          <p:nvPicPr>
            <p:cNvPr id="13" name="object 11">
              <a:extLst>
                <a:ext uri="{FF2B5EF4-FFF2-40B4-BE49-F238E27FC236}">
                  <a16:creationId xmlns:a16="http://schemas.microsoft.com/office/drawing/2014/main" id="{ED450F5D-D4B4-1DC8-4060-FEF1F1A8C850}"/>
                </a:ext>
              </a:extLst>
            </p:cNvPr>
            <p:cNvPicPr/>
            <p:nvPr/>
          </p:nvPicPr>
          <p:blipFill>
            <a:blip r:embed="rId6" cstate="print"/>
            <a:stretch>
              <a:fillRect/>
            </a:stretch>
          </p:blipFill>
          <p:spPr>
            <a:xfrm>
              <a:off x="2049311" y="329479"/>
              <a:ext cx="1013484" cy="668428"/>
            </a:xfrm>
            <a:prstGeom prst="rect">
              <a:avLst/>
            </a:prstGeom>
          </p:spPr>
        </p:pic>
        <p:sp>
          <p:nvSpPr>
            <p:cNvPr id="14" name="object 18">
              <a:extLst>
                <a:ext uri="{FF2B5EF4-FFF2-40B4-BE49-F238E27FC236}">
                  <a16:creationId xmlns:a16="http://schemas.microsoft.com/office/drawing/2014/main" id="{5727E338-0253-FBB8-65E6-75CBD1FD7E3B}"/>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8" name="object 6">
            <a:extLst>
              <a:ext uri="{FF2B5EF4-FFF2-40B4-BE49-F238E27FC236}">
                <a16:creationId xmlns:a16="http://schemas.microsoft.com/office/drawing/2014/main" id="{BE45C722-2FE9-084B-E38E-EEE4470E87A8}"/>
              </a:ext>
            </a:extLst>
          </p:cNvPr>
          <p:cNvSpPr txBox="1"/>
          <p:nvPr/>
        </p:nvSpPr>
        <p:spPr>
          <a:xfrm>
            <a:off x="2030827" y="59420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a:t>
            </a:r>
            <a:endParaRPr sz="2800" dirty="0">
              <a:solidFill>
                <a:srgbClr val="1669AA"/>
              </a:solidFill>
              <a:latin typeface="Tahoma"/>
              <a:cs typeface="Tahoma"/>
            </a:endParaRPr>
          </a:p>
        </p:txBody>
      </p:sp>
    </p:spTree>
    <p:extLst>
      <p:ext uri="{BB962C8B-B14F-4D97-AF65-F5344CB8AC3E}">
        <p14:creationId xmlns:p14="http://schemas.microsoft.com/office/powerpoint/2010/main" val="257776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a:extLst>
              <a:ext uri="{FF2B5EF4-FFF2-40B4-BE49-F238E27FC236}">
                <a16:creationId xmlns:a16="http://schemas.microsoft.com/office/drawing/2014/main" id="{F2944837-84F6-62E1-2D42-179D770F45A8}"/>
              </a:ext>
            </a:extLst>
          </p:cNvPr>
          <p:cNvGrpSpPr/>
          <p:nvPr/>
        </p:nvGrpSpPr>
        <p:grpSpPr>
          <a:xfrm>
            <a:off x="1764986" y="1888777"/>
            <a:ext cx="2578602" cy="736743"/>
            <a:chOff x="1764986" y="1888777"/>
            <a:chExt cx="2578602" cy="736743"/>
          </a:xfrm>
        </p:grpSpPr>
        <p:pic>
          <p:nvPicPr>
            <p:cNvPr id="11" name="Immagine 10" descr="Immagine che contiene schermata, nero, design&#10;&#10;Il contenuto generato dall'IA potrebbe non essere corretto.">
              <a:extLst>
                <a:ext uri="{FF2B5EF4-FFF2-40B4-BE49-F238E27FC236}">
                  <a16:creationId xmlns:a16="http://schemas.microsoft.com/office/drawing/2014/main" id="{3216113F-A0C8-E219-3CAE-7BCC4641D65F}"/>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1764986" y="1888777"/>
              <a:ext cx="2578602" cy="736743"/>
            </a:xfrm>
            <a:prstGeom prst="rect">
              <a:avLst/>
            </a:prstGeom>
          </p:spPr>
        </p:pic>
        <p:sp>
          <p:nvSpPr>
            <p:cNvPr id="12" name="object 6">
              <a:extLst>
                <a:ext uri="{FF2B5EF4-FFF2-40B4-BE49-F238E27FC236}">
                  <a16:creationId xmlns:a16="http://schemas.microsoft.com/office/drawing/2014/main" id="{4EDF8199-21F9-5BF8-6E77-08A9D5DF1EFA}"/>
                </a:ext>
              </a:extLst>
            </p:cNvPr>
            <p:cNvSpPr txBox="1"/>
            <p:nvPr/>
          </p:nvSpPr>
          <p:spPr>
            <a:xfrm>
              <a:off x="1860870" y="2069649"/>
              <a:ext cx="2268982" cy="323275"/>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Corsi MSNA</a:t>
              </a:r>
              <a:endParaRPr sz="2000" dirty="0">
                <a:solidFill>
                  <a:srgbClr val="1669AA"/>
                </a:solidFill>
                <a:latin typeface="Tahoma"/>
                <a:cs typeface="Tahoma"/>
              </a:endParaRPr>
            </a:p>
          </p:txBody>
        </p:sp>
      </p:grpSp>
      <p:grpSp>
        <p:nvGrpSpPr>
          <p:cNvPr id="23" name="Gruppo 22">
            <a:extLst>
              <a:ext uri="{FF2B5EF4-FFF2-40B4-BE49-F238E27FC236}">
                <a16:creationId xmlns:a16="http://schemas.microsoft.com/office/drawing/2014/main" id="{68F7512E-D9FC-1019-E07D-2CD497845BD3}"/>
              </a:ext>
            </a:extLst>
          </p:cNvPr>
          <p:cNvGrpSpPr/>
          <p:nvPr/>
        </p:nvGrpSpPr>
        <p:grpSpPr>
          <a:xfrm>
            <a:off x="6519502" y="1888777"/>
            <a:ext cx="3159954" cy="736743"/>
            <a:chOff x="4641144" y="4323048"/>
            <a:chExt cx="2133600" cy="609600"/>
          </a:xfrm>
        </p:grpSpPr>
        <p:pic>
          <p:nvPicPr>
            <p:cNvPr id="24" name="Immagine 23" descr="Immagine che contiene schermata, nero, design&#10;&#10;Il contenuto generato dall'IA potrebbe non essere corretto.">
              <a:extLst>
                <a:ext uri="{FF2B5EF4-FFF2-40B4-BE49-F238E27FC236}">
                  <a16:creationId xmlns:a16="http://schemas.microsoft.com/office/drawing/2014/main" id="{08E62919-3A91-FFF9-4BC0-0EB69AB38585}"/>
                </a:ext>
              </a:extLst>
            </p:cNvPr>
            <p:cNvPicPr>
              <a:picLocks noChangeAspect="1"/>
            </p:cNvPicPr>
            <p:nvPr/>
          </p:nvPicPr>
          <p:blipFill>
            <a:blip r:embed="rId4" cstate="print">
              <a:extLst>
                <a:ext uri="{28A0092B-C50C-407E-A947-70E740481C1C}">
                  <a14:useLocalDpi xmlns:a14="http://schemas.microsoft.com/office/drawing/2010/main" val="0"/>
                </a:ext>
              </a:extLst>
            </a:blip>
            <a:srcRect l="8556" t="23611" r="63992" b="62446"/>
            <a:stretch/>
          </p:blipFill>
          <p:spPr>
            <a:xfrm>
              <a:off x="4641144" y="4323048"/>
              <a:ext cx="2133600" cy="609600"/>
            </a:xfrm>
            <a:prstGeom prst="rect">
              <a:avLst/>
            </a:prstGeom>
          </p:spPr>
        </p:pic>
        <p:sp>
          <p:nvSpPr>
            <p:cNvPr id="25" name="object 6">
              <a:extLst>
                <a:ext uri="{FF2B5EF4-FFF2-40B4-BE49-F238E27FC236}">
                  <a16:creationId xmlns:a16="http://schemas.microsoft.com/office/drawing/2014/main" id="{F9CC79CB-3A1B-923D-C6D5-8F6B487C5C53}"/>
                </a:ext>
              </a:extLst>
            </p:cNvPr>
            <p:cNvSpPr txBox="1"/>
            <p:nvPr/>
          </p:nvSpPr>
          <p:spPr>
            <a:xfrm>
              <a:off x="4692896" y="4472706"/>
              <a:ext cx="1947056" cy="267486"/>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Laboratori a scuola</a:t>
              </a:r>
              <a:endParaRPr sz="2000" dirty="0">
                <a:solidFill>
                  <a:srgbClr val="1669AA"/>
                </a:solidFill>
                <a:latin typeface="Tahoma"/>
                <a:cs typeface="Tahoma"/>
              </a:endParaRPr>
            </a:p>
          </p:txBody>
        </p:sp>
      </p:grpSp>
      <p:sp>
        <p:nvSpPr>
          <p:cNvPr id="4" name="CasellaDiTesto 3">
            <a:extLst>
              <a:ext uri="{FF2B5EF4-FFF2-40B4-BE49-F238E27FC236}">
                <a16:creationId xmlns:a16="http://schemas.microsoft.com/office/drawing/2014/main" id="{CA832414-010D-7A88-4EF7-638C38949A31}"/>
              </a:ext>
            </a:extLst>
          </p:cNvPr>
          <p:cNvSpPr txBox="1"/>
          <p:nvPr/>
        </p:nvSpPr>
        <p:spPr>
          <a:xfrm>
            <a:off x="1860870" y="2625520"/>
            <a:ext cx="3834581" cy="1836400"/>
          </a:xfrm>
          <a:prstGeom prst="rect">
            <a:avLst/>
          </a:prstGeom>
          <a:noFill/>
        </p:spPr>
        <p:txBody>
          <a:bodyPr wrap="square" rtlCol="0">
            <a:spAutoFit/>
          </a:bodyPr>
          <a:lstStyle/>
          <a:p>
            <a:pPr>
              <a:lnSpc>
                <a:spcPct val="200000"/>
              </a:lnSpc>
            </a:pP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2024</a:t>
            </a:r>
          </a:p>
          <a:p>
            <a:pPr marL="207214" indent="-207214">
              <a:lnSpc>
                <a:spcPct val="150000"/>
              </a:lnSpc>
              <a:buFont typeface="Wingdings" pitchFamily="2" charset="2"/>
              <a:buChar char="§"/>
            </a:pP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9 percorsi modulari</a:t>
            </a:r>
          </a:p>
          <a:p>
            <a:pPr marL="207214" indent="-207214">
              <a:lnSpc>
                <a:spcPct val="150000"/>
              </a:lnSpc>
              <a:buFont typeface="Wingdings" pitchFamily="2" charset="2"/>
              <a:buChar char="§"/>
            </a:pP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115 apprendenti</a:t>
            </a:r>
          </a:p>
          <a:p>
            <a:pPr marL="207214" indent="-207214">
              <a:lnSpc>
                <a:spcPct val="150000"/>
              </a:lnSpc>
              <a:buFont typeface="Wingdings" pitchFamily="2" charset="2"/>
              <a:buChar char="§"/>
            </a:pP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593 ore di L2</a:t>
            </a:r>
          </a:p>
        </p:txBody>
      </p:sp>
      <p:sp>
        <p:nvSpPr>
          <p:cNvPr id="6" name="CasellaDiTesto 5">
            <a:extLst>
              <a:ext uri="{FF2B5EF4-FFF2-40B4-BE49-F238E27FC236}">
                <a16:creationId xmlns:a16="http://schemas.microsoft.com/office/drawing/2014/main" id="{A9ED1428-B56A-4038-6861-642809337502}"/>
              </a:ext>
            </a:extLst>
          </p:cNvPr>
          <p:cNvSpPr txBox="1"/>
          <p:nvPr/>
        </p:nvSpPr>
        <p:spPr>
          <a:xfrm>
            <a:off x="6551782" y="2635352"/>
            <a:ext cx="3834581" cy="1836400"/>
          </a:xfrm>
          <a:prstGeom prst="rect">
            <a:avLst/>
          </a:prstGeom>
          <a:noFill/>
        </p:spPr>
        <p:txBody>
          <a:bodyPr wrap="square" rtlCol="0">
            <a:spAutoFit/>
          </a:bodyPr>
          <a:lstStyle/>
          <a:p>
            <a:pPr>
              <a:lnSpc>
                <a:spcPct val="200000"/>
              </a:lnSpc>
            </a:pP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2024</a:t>
            </a:r>
          </a:p>
          <a:p>
            <a:pPr marL="207214" indent="-207214">
              <a:lnSpc>
                <a:spcPct val="150000"/>
              </a:lnSpc>
              <a:buFont typeface="Wingdings" pitchFamily="2" charset="2"/>
              <a:buChar char="§"/>
            </a:pP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15 laboratori</a:t>
            </a:r>
          </a:p>
          <a:p>
            <a:pPr marL="207214" indent="-207214">
              <a:lnSpc>
                <a:spcPct val="150000"/>
              </a:lnSpc>
              <a:buFont typeface="Wingdings" pitchFamily="2" charset="2"/>
              <a:buChar char="§"/>
            </a:pP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111 apprendenti</a:t>
            </a:r>
          </a:p>
          <a:p>
            <a:pPr marL="207214" indent="-207214">
              <a:lnSpc>
                <a:spcPct val="150000"/>
              </a:lnSpc>
              <a:buFont typeface="Wingdings" pitchFamily="2" charset="2"/>
              <a:buChar char="§"/>
            </a:pP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350 ore di L2</a:t>
            </a:r>
          </a:p>
        </p:txBody>
      </p:sp>
      <p:grpSp>
        <p:nvGrpSpPr>
          <p:cNvPr id="3" name="object 8">
            <a:extLst>
              <a:ext uri="{FF2B5EF4-FFF2-40B4-BE49-F238E27FC236}">
                <a16:creationId xmlns:a16="http://schemas.microsoft.com/office/drawing/2014/main" id="{1A63B234-D687-073F-FAC8-9F708CF4EB0A}"/>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6D879958-2408-F13F-A9E4-2501ED88CDDA}"/>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1E9F7A6C-7800-F29A-59B6-2E8820AA9389}"/>
                </a:ext>
              </a:extLst>
            </p:cNvPr>
            <p:cNvPicPr/>
            <p:nvPr/>
          </p:nvPicPr>
          <p:blipFill>
            <a:blip r:embed="rId5" cstate="print"/>
            <a:stretch>
              <a:fillRect/>
            </a:stretch>
          </p:blipFill>
          <p:spPr>
            <a:xfrm>
              <a:off x="3977931" y="314875"/>
              <a:ext cx="1144303" cy="700368"/>
            </a:xfrm>
            <a:prstGeom prst="rect">
              <a:avLst/>
            </a:prstGeom>
          </p:spPr>
        </p:pic>
        <p:pic>
          <p:nvPicPr>
            <p:cNvPr id="8" name="object 11">
              <a:extLst>
                <a:ext uri="{FF2B5EF4-FFF2-40B4-BE49-F238E27FC236}">
                  <a16:creationId xmlns:a16="http://schemas.microsoft.com/office/drawing/2014/main" id="{FEA520D4-864F-4584-FB52-C5103372E8E4}"/>
                </a:ext>
              </a:extLst>
            </p:cNvPr>
            <p:cNvPicPr/>
            <p:nvPr/>
          </p:nvPicPr>
          <p:blipFill>
            <a:blip r:embed="rId6" cstate="print"/>
            <a:stretch>
              <a:fillRect/>
            </a:stretch>
          </p:blipFill>
          <p:spPr>
            <a:xfrm>
              <a:off x="2049311" y="329479"/>
              <a:ext cx="1013484" cy="668428"/>
            </a:xfrm>
            <a:prstGeom prst="rect">
              <a:avLst/>
            </a:prstGeom>
          </p:spPr>
        </p:pic>
        <p:sp>
          <p:nvSpPr>
            <p:cNvPr id="9" name="object 18">
              <a:extLst>
                <a:ext uri="{FF2B5EF4-FFF2-40B4-BE49-F238E27FC236}">
                  <a16:creationId xmlns:a16="http://schemas.microsoft.com/office/drawing/2014/main" id="{1BB42663-84A5-F1BE-3C8E-82C85945BF34}"/>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2" name="object 6">
            <a:extLst>
              <a:ext uri="{FF2B5EF4-FFF2-40B4-BE49-F238E27FC236}">
                <a16:creationId xmlns:a16="http://schemas.microsoft.com/office/drawing/2014/main" id="{31374FD5-C27F-280C-5814-31396EB3DE08}"/>
              </a:ext>
            </a:extLst>
          </p:cNvPr>
          <p:cNvSpPr txBox="1"/>
          <p:nvPr/>
        </p:nvSpPr>
        <p:spPr>
          <a:xfrm>
            <a:off x="2030827" y="59420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a:t>
            </a:r>
            <a:endParaRPr sz="2800" dirty="0">
              <a:solidFill>
                <a:srgbClr val="1669AA"/>
              </a:solidFill>
              <a:latin typeface="Tahoma"/>
              <a:cs typeface="Tahoma"/>
            </a:endParaRPr>
          </a:p>
        </p:txBody>
      </p:sp>
    </p:spTree>
    <p:extLst>
      <p:ext uri="{BB962C8B-B14F-4D97-AF65-F5344CB8AC3E}">
        <p14:creationId xmlns:p14="http://schemas.microsoft.com/office/powerpoint/2010/main" val="74446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A4E9-FE01-9A54-561E-07547394CEBD}"/>
            </a:ext>
          </a:extLst>
        </p:cNvPr>
        <p:cNvGrpSpPr/>
        <p:nvPr/>
      </p:nvGrpSpPr>
      <p:grpSpPr>
        <a:xfrm>
          <a:off x="0" y="0"/>
          <a:ext cx="0" cy="0"/>
          <a:chOff x="0" y="0"/>
          <a:chExt cx="0" cy="0"/>
        </a:xfrm>
      </p:grpSpPr>
      <p:grpSp>
        <p:nvGrpSpPr>
          <p:cNvPr id="7" name="Gruppo 6">
            <a:extLst>
              <a:ext uri="{FF2B5EF4-FFF2-40B4-BE49-F238E27FC236}">
                <a16:creationId xmlns:a16="http://schemas.microsoft.com/office/drawing/2014/main" id="{C746C014-0B01-A442-3027-7F9B751CDC20}"/>
              </a:ext>
            </a:extLst>
          </p:cNvPr>
          <p:cNvGrpSpPr/>
          <p:nvPr/>
        </p:nvGrpSpPr>
        <p:grpSpPr>
          <a:xfrm>
            <a:off x="1879468" y="1341876"/>
            <a:ext cx="2872502" cy="990600"/>
            <a:chOff x="1758950" y="3896390"/>
            <a:chExt cx="2133600" cy="609600"/>
          </a:xfrm>
        </p:grpSpPr>
        <p:pic>
          <p:nvPicPr>
            <p:cNvPr id="8" name="Immagine 7" descr="Immagine che contiene schermata, nero, design&#10;&#10;Il contenuto generato dall'IA potrebbe non essere corretto.">
              <a:extLst>
                <a:ext uri="{FF2B5EF4-FFF2-40B4-BE49-F238E27FC236}">
                  <a16:creationId xmlns:a16="http://schemas.microsoft.com/office/drawing/2014/main" id="{5E1B7515-0D6D-07FD-E2CD-512688A0D737}"/>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1758950" y="3896390"/>
              <a:ext cx="2133600" cy="609600"/>
            </a:xfrm>
            <a:prstGeom prst="rect">
              <a:avLst/>
            </a:prstGeom>
          </p:spPr>
        </p:pic>
        <p:sp>
          <p:nvSpPr>
            <p:cNvPr id="9" name="object 6">
              <a:extLst>
                <a:ext uri="{FF2B5EF4-FFF2-40B4-BE49-F238E27FC236}">
                  <a16:creationId xmlns:a16="http://schemas.microsoft.com/office/drawing/2014/main" id="{CBC36F70-4A0A-FF4F-AEBF-CE6A8A29EB38}"/>
                </a:ext>
              </a:extLst>
            </p:cNvPr>
            <p:cNvSpPr txBox="1"/>
            <p:nvPr/>
          </p:nvSpPr>
          <p:spPr>
            <a:xfrm>
              <a:off x="1868859" y="4086295"/>
              <a:ext cx="1877413" cy="198938"/>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panose="020B0604030504040204" pitchFamily="34" charset="0"/>
                  <a:ea typeface="Tahoma" panose="020B0604030504040204" pitchFamily="34" charset="0"/>
                  <a:cs typeface="Tahoma" panose="020B0604030504040204" pitchFamily="34" charset="0"/>
                </a:rPr>
                <a:t>Formazione</a:t>
              </a:r>
              <a:endParaRPr sz="2000" dirty="0">
                <a:solidFill>
                  <a:srgbClr val="1669AA"/>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CasellaDiTesto 1">
            <a:extLst>
              <a:ext uri="{FF2B5EF4-FFF2-40B4-BE49-F238E27FC236}">
                <a16:creationId xmlns:a16="http://schemas.microsoft.com/office/drawing/2014/main" id="{2DC552A5-E81B-AAD3-71B4-ECDBE9F0E813}"/>
              </a:ext>
            </a:extLst>
          </p:cNvPr>
          <p:cNvSpPr txBox="1"/>
          <p:nvPr/>
        </p:nvSpPr>
        <p:spPr>
          <a:xfrm>
            <a:off x="1402556" y="2229127"/>
            <a:ext cx="4572723" cy="2131866"/>
          </a:xfrm>
          <a:prstGeom prst="rect">
            <a:avLst/>
          </a:prstGeom>
          <a:noFill/>
        </p:spPr>
        <p:txBody>
          <a:bodyPr wrap="square" rtlCol="0">
            <a:spAutoFit/>
          </a:bodyPr>
          <a:lstStyle/>
          <a:p>
            <a:pPr>
              <a:lnSpc>
                <a:spcPct val="200000"/>
              </a:lnSpc>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2024-2025</a:t>
            </a:r>
          </a:p>
          <a:p>
            <a:pPr marL="207214" indent="-207214">
              <a:lnSpc>
                <a:spcPct val="150000"/>
              </a:lnSpc>
              <a:buFont typeface="Wingdings" pitchFamily="2" charset="2"/>
              <a:buChar char="§"/>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10 percorsi formativi</a:t>
            </a:r>
          </a:p>
          <a:p>
            <a:pPr marL="207214" indent="-207214">
              <a:lnSpc>
                <a:spcPct val="150000"/>
              </a:lnSpc>
              <a:buFont typeface="Wingdings" pitchFamily="2" charset="2"/>
              <a:buChar char="§"/>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167 docenti, bibliotecari</a:t>
            </a:r>
          </a:p>
          <a:p>
            <a:pPr marL="207214" indent="-207214">
              <a:lnSpc>
                <a:spcPct val="150000"/>
              </a:lnSpc>
              <a:buFont typeface="Wingdings" pitchFamily="2" charset="2"/>
              <a:buChar char="§"/>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220 ore di formazione</a:t>
            </a:r>
          </a:p>
          <a:p>
            <a:pPr marL="207214" indent="-207214">
              <a:lnSpc>
                <a:spcPct val="150000"/>
              </a:lnSpc>
              <a:buFont typeface="Wingdings" pitchFamily="2" charset="2"/>
              <a:buChar char="§"/>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Lombardia, Marche, Trentino Alto Adige</a:t>
            </a:r>
          </a:p>
        </p:txBody>
      </p:sp>
      <p:grpSp>
        <p:nvGrpSpPr>
          <p:cNvPr id="20" name="Gruppo 19">
            <a:extLst>
              <a:ext uri="{FF2B5EF4-FFF2-40B4-BE49-F238E27FC236}">
                <a16:creationId xmlns:a16="http://schemas.microsoft.com/office/drawing/2014/main" id="{2E1C2DD4-2A99-1A73-564E-282098F7A733}"/>
              </a:ext>
            </a:extLst>
          </p:cNvPr>
          <p:cNvGrpSpPr/>
          <p:nvPr/>
        </p:nvGrpSpPr>
        <p:grpSpPr>
          <a:xfrm>
            <a:off x="5893182" y="2229127"/>
            <a:ext cx="4631284" cy="1851066"/>
            <a:chOff x="5472711" y="1796437"/>
            <a:chExt cx="4631284" cy="1851066"/>
          </a:xfrm>
        </p:grpSpPr>
        <p:pic>
          <p:nvPicPr>
            <p:cNvPr id="11" name="Immagine 10" descr="Immagine che contiene schermata, design&#10;&#10;Il contenuto generato dall'IA potrebbe non essere corretto.">
              <a:extLst>
                <a:ext uri="{FF2B5EF4-FFF2-40B4-BE49-F238E27FC236}">
                  <a16:creationId xmlns:a16="http://schemas.microsoft.com/office/drawing/2014/main" id="{CEDA7F4F-68E6-CA9A-5FAC-B453CA1FE64A}"/>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5482815" y="2979298"/>
              <a:ext cx="2271625" cy="666952"/>
            </a:xfrm>
            <a:prstGeom prst="rect">
              <a:avLst/>
            </a:prstGeom>
          </p:spPr>
        </p:pic>
        <p:pic>
          <p:nvPicPr>
            <p:cNvPr id="10" name="Immagine 9" descr="Immagine che contiene schermata, design&#10;&#10;Il contenuto generato dall'IA potrebbe non essere corretto.">
              <a:extLst>
                <a:ext uri="{FF2B5EF4-FFF2-40B4-BE49-F238E27FC236}">
                  <a16:creationId xmlns:a16="http://schemas.microsoft.com/office/drawing/2014/main" id="{B768312D-5E62-9958-D80D-97594101615B}"/>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5487941" y="2385674"/>
              <a:ext cx="2271625" cy="666952"/>
            </a:xfrm>
            <a:prstGeom prst="rect">
              <a:avLst/>
            </a:prstGeom>
          </p:spPr>
        </p:pic>
        <p:pic>
          <p:nvPicPr>
            <p:cNvPr id="6" name="Immagine 5" descr="Immagine che contiene schermata, design&#10;&#10;Il contenuto generato dall'IA potrebbe non essere corretto.">
              <a:extLst>
                <a:ext uri="{FF2B5EF4-FFF2-40B4-BE49-F238E27FC236}">
                  <a16:creationId xmlns:a16="http://schemas.microsoft.com/office/drawing/2014/main" id="{8AF9967C-7E1C-7570-2956-5B58F6545354}"/>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5472711" y="1796437"/>
              <a:ext cx="2271625" cy="666952"/>
            </a:xfrm>
            <a:prstGeom prst="rect">
              <a:avLst/>
            </a:prstGeom>
          </p:spPr>
        </p:pic>
        <p:sp>
          <p:nvSpPr>
            <p:cNvPr id="33" name="CasellaDiTesto 32">
              <a:extLst>
                <a:ext uri="{FF2B5EF4-FFF2-40B4-BE49-F238E27FC236}">
                  <a16:creationId xmlns:a16="http://schemas.microsoft.com/office/drawing/2014/main" id="{D116FE8F-3175-B64F-5D51-06DA50BF2003}"/>
                </a:ext>
              </a:extLst>
            </p:cNvPr>
            <p:cNvSpPr txBox="1"/>
            <p:nvPr/>
          </p:nvSpPr>
          <p:spPr>
            <a:xfrm>
              <a:off x="5774722" y="3088907"/>
              <a:ext cx="1687810"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narrazione</a:t>
              </a:r>
            </a:p>
          </p:txBody>
        </p:sp>
        <p:sp>
          <p:nvSpPr>
            <p:cNvPr id="36" name="CasellaDiTesto 35">
              <a:extLst>
                <a:ext uri="{FF2B5EF4-FFF2-40B4-BE49-F238E27FC236}">
                  <a16:creationId xmlns:a16="http://schemas.microsoft.com/office/drawing/2014/main" id="{E6FB0B77-A905-0083-B091-42E50C36DF5F}"/>
                </a:ext>
              </a:extLst>
            </p:cNvPr>
            <p:cNvSpPr txBox="1"/>
            <p:nvPr/>
          </p:nvSpPr>
          <p:spPr>
            <a:xfrm>
              <a:off x="5665022" y="1937329"/>
              <a:ext cx="1917965"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accoglienza</a:t>
              </a:r>
            </a:p>
          </p:txBody>
        </p:sp>
        <p:sp>
          <p:nvSpPr>
            <p:cNvPr id="39" name="CasellaDiTesto 38">
              <a:extLst>
                <a:ext uri="{FF2B5EF4-FFF2-40B4-BE49-F238E27FC236}">
                  <a16:creationId xmlns:a16="http://schemas.microsoft.com/office/drawing/2014/main" id="{0525567B-9E24-5CD5-81EB-00CA053E7335}"/>
                </a:ext>
              </a:extLst>
            </p:cNvPr>
            <p:cNvSpPr txBox="1"/>
            <p:nvPr/>
          </p:nvSpPr>
          <p:spPr>
            <a:xfrm>
              <a:off x="5665022" y="2528306"/>
              <a:ext cx="1917967"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normativa</a:t>
              </a:r>
            </a:p>
          </p:txBody>
        </p:sp>
        <p:pic>
          <p:nvPicPr>
            <p:cNvPr id="12" name="Immagine 11" descr="Immagine che contiene schermata, design&#10;&#10;Il contenuto generato dall'IA potrebbe non essere corretto.">
              <a:extLst>
                <a:ext uri="{FF2B5EF4-FFF2-40B4-BE49-F238E27FC236}">
                  <a16:creationId xmlns:a16="http://schemas.microsoft.com/office/drawing/2014/main" id="{5E3C2AC8-7DD3-6F1F-3207-261A15933A88}"/>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7789039" y="1813446"/>
              <a:ext cx="2271625" cy="666952"/>
            </a:xfrm>
            <a:prstGeom prst="rect">
              <a:avLst/>
            </a:prstGeom>
          </p:spPr>
        </p:pic>
        <p:sp>
          <p:nvSpPr>
            <p:cNvPr id="48" name="CasellaDiTesto 47">
              <a:extLst>
                <a:ext uri="{FF2B5EF4-FFF2-40B4-BE49-F238E27FC236}">
                  <a16:creationId xmlns:a16="http://schemas.microsoft.com/office/drawing/2014/main" id="{7760A2ED-6DAA-7E40-8A30-F87E0CC150F3}"/>
                </a:ext>
              </a:extLst>
            </p:cNvPr>
            <p:cNvSpPr txBox="1"/>
            <p:nvPr/>
          </p:nvSpPr>
          <p:spPr>
            <a:xfrm>
              <a:off x="7900291" y="1925889"/>
              <a:ext cx="2049120"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metodologie</a:t>
              </a:r>
            </a:p>
          </p:txBody>
        </p:sp>
        <p:pic>
          <p:nvPicPr>
            <p:cNvPr id="13" name="Immagine 12" descr="Immagine che contiene schermata, design&#10;&#10;Il contenuto generato dall'IA potrebbe non essere corretto.">
              <a:extLst>
                <a:ext uri="{FF2B5EF4-FFF2-40B4-BE49-F238E27FC236}">
                  <a16:creationId xmlns:a16="http://schemas.microsoft.com/office/drawing/2014/main" id="{F5066E5F-6148-94FF-F0E6-98AD90E6548C}"/>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7827244" y="2396887"/>
              <a:ext cx="2271625" cy="666952"/>
            </a:xfrm>
            <a:prstGeom prst="rect">
              <a:avLst/>
            </a:prstGeom>
          </p:spPr>
        </p:pic>
        <p:sp>
          <p:nvSpPr>
            <p:cNvPr id="51" name="CasellaDiTesto 50">
              <a:extLst>
                <a:ext uri="{FF2B5EF4-FFF2-40B4-BE49-F238E27FC236}">
                  <a16:creationId xmlns:a16="http://schemas.microsoft.com/office/drawing/2014/main" id="{394F7BDD-19B4-0204-6CE7-56EF38B5126D}"/>
                </a:ext>
              </a:extLst>
            </p:cNvPr>
            <p:cNvSpPr txBox="1"/>
            <p:nvPr/>
          </p:nvSpPr>
          <p:spPr>
            <a:xfrm>
              <a:off x="7927768" y="2519095"/>
              <a:ext cx="2070576"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modelli operativi</a:t>
              </a:r>
            </a:p>
          </p:txBody>
        </p:sp>
        <p:pic>
          <p:nvPicPr>
            <p:cNvPr id="14" name="Immagine 13" descr="Immagine che contiene schermata, design&#10;&#10;Il contenuto generato dall'IA potrebbe non essere corretto.">
              <a:extLst>
                <a:ext uri="{FF2B5EF4-FFF2-40B4-BE49-F238E27FC236}">
                  <a16:creationId xmlns:a16="http://schemas.microsoft.com/office/drawing/2014/main" id="{CCDD3C0C-B53E-5B05-B016-9B123B164283}"/>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7832370" y="2980551"/>
              <a:ext cx="2271625" cy="666952"/>
            </a:xfrm>
            <a:prstGeom prst="rect">
              <a:avLst/>
            </a:prstGeom>
          </p:spPr>
        </p:pic>
        <p:sp>
          <p:nvSpPr>
            <p:cNvPr id="28" name="CasellaDiTesto 27">
              <a:extLst>
                <a:ext uri="{FF2B5EF4-FFF2-40B4-BE49-F238E27FC236}">
                  <a16:creationId xmlns:a16="http://schemas.microsoft.com/office/drawing/2014/main" id="{45F02F38-DE6E-67E9-CD84-59D1B8F19430}"/>
                </a:ext>
              </a:extLst>
            </p:cNvPr>
            <p:cNvSpPr txBox="1"/>
            <p:nvPr/>
          </p:nvSpPr>
          <p:spPr>
            <a:xfrm>
              <a:off x="7968527" y="3117221"/>
              <a:ext cx="1912648"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plurilinguismo</a:t>
              </a:r>
            </a:p>
          </p:txBody>
        </p:sp>
      </p:grpSp>
      <p:grpSp>
        <p:nvGrpSpPr>
          <p:cNvPr id="4" name="object 8">
            <a:extLst>
              <a:ext uri="{FF2B5EF4-FFF2-40B4-BE49-F238E27FC236}">
                <a16:creationId xmlns:a16="http://schemas.microsoft.com/office/drawing/2014/main" id="{FCB44812-A5E6-6848-727B-02411BAC1B47}"/>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3D0F8848-6CF5-AB13-6B93-BB95DA1333AA}"/>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15" name="object 10">
              <a:extLst>
                <a:ext uri="{FF2B5EF4-FFF2-40B4-BE49-F238E27FC236}">
                  <a16:creationId xmlns:a16="http://schemas.microsoft.com/office/drawing/2014/main" id="{26F6FF68-7D90-310F-58AA-70D7BA9B8C3D}"/>
                </a:ext>
              </a:extLst>
            </p:cNvPr>
            <p:cNvPicPr/>
            <p:nvPr/>
          </p:nvPicPr>
          <p:blipFill>
            <a:blip r:embed="rId5" cstate="print"/>
            <a:stretch>
              <a:fillRect/>
            </a:stretch>
          </p:blipFill>
          <p:spPr>
            <a:xfrm>
              <a:off x="3977931" y="314875"/>
              <a:ext cx="1144303" cy="700368"/>
            </a:xfrm>
            <a:prstGeom prst="rect">
              <a:avLst/>
            </a:prstGeom>
          </p:spPr>
        </p:pic>
        <p:pic>
          <p:nvPicPr>
            <p:cNvPr id="16" name="object 11">
              <a:extLst>
                <a:ext uri="{FF2B5EF4-FFF2-40B4-BE49-F238E27FC236}">
                  <a16:creationId xmlns:a16="http://schemas.microsoft.com/office/drawing/2014/main" id="{90BB41CA-FA6F-05EE-F407-991CF05D2D4F}"/>
                </a:ext>
              </a:extLst>
            </p:cNvPr>
            <p:cNvPicPr/>
            <p:nvPr/>
          </p:nvPicPr>
          <p:blipFill>
            <a:blip r:embed="rId6" cstate="print"/>
            <a:stretch>
              <a:fillRect/>
            </a:stretch>
          </p:blipFill>
          <p:spPr>
            <a:xfrm>
              <a:off x="2049311" y="329479"/>
              <a:ext cx="1013484" cy="668428"/>
            </a:xfrm>
            <a:prstGeom prst="rect">
              <a:avLst/>
            </a:prstGeom>
          </p:spPr>
        </p:pic>
        <p:sp>
          <p:nvSpPr>
            <p:cNvPr id="17" name="object 18">
              <a:extLst>
                <a:ext uri="{FF2B5EF4-FFF2-40B4-BE49-F238E27FC236}">
                  <a16:creationId xmlns:a16="http://schemas.microsoft.com/office/drawing/2014/main" id="{59251BB0-BB25-366A-F158-781094417C7E}"/>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3" name="object 6">
            <a:extLst>
              <a:ext uri="{FF2B5EF4-FFF2-40B4-BE49-F238E27FC236}">
                <a16:creationId xmlns:a16="http://schemas.microsoft.com/office/drawing/2014/main" id="{039E05EB-9556-FFB8-4816-00ACA723FC1E}"/>
              </a:ext>
            </a:extLst>
          </p:cNvPr>
          <p:cNvSpPr txBox="1"/>
          <p:nvPr/>
        </p:nvSpPr>
        <p:spPr>
          <a:xfrm>
            <a:off x="2030827" y="59420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a:t>
            </a:r>
            <a:endParaRPr sz="2800" dirty="0">
              <a:solidFill>
                <a:srgbClr val="1669AA"/>
              </a:solidFill>
              <a:latin typeface="Tahoma"/>
              <a:cs typeface="Tahoma"/>
            </a:endParaRPr>
          </a:p>
        </p:txBody>
      </p:sp>
    </p:spTree>
    <p:extLst>
      <p:ext uri="{BB962C8B-B14F-4D97-AF65-F5344CB8AC3E}">
        <p14:creationId xmlns:p14="http://schemas.microsoft.com/office/powerpoint/2010/main" val="134994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739C9-FE99-8C1E-9676-7E82F8A46394}"/>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CA2E9711-BF85-BF69-FA7D-7B358DEC47DF}"/>
              </a:ext>
            </a:extLst>
          </p:cNvPr>
          <p:cNvSpPr txBox="1"/>
          <p:nvPr/>
        </p:nvSpPr>
        <p:spPr>
          <a:xfrm>
            <a:off x="1801593" y="2310381"/>
            <a:ext cx="3834581" cy="2131866"/>
          </a:xfrm>
          <a:prstGeom prst="rect">
            <a:avLst/>
          </a:prstGeom>
          <a:noFill/>
        </p:spPr>
        <p:txBody>
          <a:bodyPr wrap="square" rtlCol="0">
            <a:spAutoFit/>
          </a:bodyPr>
          <a:lstStyle/>
          <a:p>
            <a:pPr>
              <a:lnSpc>
                <a:spcPct val="200000"/>
              </a:lnSpc>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2024</a:t>
            </a:r>
          </a:p>
          <a:p>
            <a:pPr marL="207214" indent="-207214">
              <a:lnSpc>
                <a:spcPct val="150000"/>
              </a:lnSpc>
              <a:buFont typeface="Wingdings" pitchFamily="2" charset="2"/>
              <a:buChar char="§"/>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6 sessioni</a:t>
            </a:r>
          </a:p>
          <a:p>
            <a:pPr marL="207214" indent="-207214">
              <a:lnSpc>
                <a:spcPct val="150000"/>
              </a:lnSpc>
              <a:buFont typeface="Wingdings" pitchFamily="2" charset="2"/>
              <a:buChar char="§"/>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234 esami somministrati</a:t>
            </a:r>
          </a:p>
          <a:p>
            <a:pPr marL="207214" indent="-207214">
              <a:lnSpc>
                <a:spcPct val="150000"/>
              </a:lnSpc>
              <a:buFont typeface="Wingdings" pitchFamily="2" charset="2"/>
              <a:buChar char="§"/>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oltre 20 nazionalità a sessione</a:t>
            </a:r>
          </a:p>
          <a:p>
            <a:pPr marL="207214" indent="-207214">
              <a:lnSpc>
                <a:spcPct val="150000"/>
              </a:lnSpc>
              <a:buFont typeface="Wingdings" pitchFamily="2" charset="2"/>
              <a:buChar char="§"/>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96% promossi</a:t>
            </a:r>
          </a:p>
        </p:txBody>
      </p:sp>
      <p:sp>
        <p:nvSpPr>
          <p:cNvPr id="6" name="CasellaDiTesto 5">
            <a:extLst>
              <a:ext uri="{FF2B5EF4-FFF2-40B4-BE49-F238E27FC236}">
                <a16:creationId xmlns:a16="http://schemas.microsoft.com/office/drawing/2014/main" id="{8B6407B4-207D-32EA-4DF7-F396BE483CF6}"/>
              </a:ext>
            </a:extLst>
          </p:cNvPr>
          <p:cNvSpPr txBox="1"/>
          <p:nvPr/>
        </p:nvSpPr>
        <p:spPr>
          <a:xfrm>
            <a:off x="5724865" y="2546484"/>
            <a:ext cx="4324242" cy="1654299"/>
          </a:xfrm>
          <a:prstGeom prst="rect">
            <a:avLst/>
          </a:prstGeom>
          <a:noFill/>
        </p:spPr>
        <p:txBody>
          <a:bodyPr wrap="square" rtlCol="0">
            <a:spAutoFit/>
          </a:bodyPr>
          <a:lstStyle/>
          <a:p>
            <a:pPr algn="just">
              <a:lnSpc>
                <a:spcPct val="150000"/>
              </a:lnSpc>
            </a:pP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livelli e moduli maggiormente richiesti:</a:t>
            </a:r>
          </a:p>
          <a:p>
            <a:pPr algn="just"/>
            <a:endParaRPr lang="it-IT" sz="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B1 Cittadinanza (47%); A2 Integrazione (30%); B2 (15.8%); C1 (5.9%); B1 (3.8%); B1 Adolescenti (2.1%); A2 Adolescenti (2.1%); C2 (0.85%).</a:t>
            </a:r>
          </a:p>
        </p:txBody>
      </p:sp>
      <p:grpSp>
        <p:nvGrpSpPr>
          <p:cNvPr id="23" name="Gruppo 22">
            <a:extLst>
              <a:ext uri="{FF2B5EF4-FFF2-40B4-BE49-F238E27FC236}">
                <a16:creationId xmlns:a16="http://schemas.microsoft.com/office/drawing/2014/main" id="{CAD4E999-8A1E-61D4-B03F-13A163D38FC4}"/>
              </a:ext>
            </a:extLst>
          </p:cNvPr>
          <p:cNvGrpSpPr/>
          <p:nvPr/>
        </p:nvGrpSpPr>
        <p:grpSpPr>
          <a:xfrm>
            <a:off x="1712902" y="1208153"/>
            <a:ext cx="5328453" cy="1102230"/>
            <a:chOff x="1758950" y="3896390"/>
            <a:chExt cx="2229238" cy="550652"/>
          </a:xfrm>
        </p:grpSpPr>
        <p:pic>
          <p:nvPicPr>
            <p:cNvPr id="24" name="Immagine 23" descr="Immagine che contiene schermata, nero, design&#10;&#10;Il contenuto generato dall'IA potrebbe non essere corretto.">
              <a:extLst>
                <a:ext uri="{FF2B5EF4-FFF2-40B4-BE49-F238E27FC236}">
                  <a16:creationId xmlns:a16="http://schemas.microsoft.com/office/drawing/2014/main" id="{45D4BE49-ECF7-FF6B-D226-1C8D8C52B94B}"/>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1758950" y="3896390"/>
              <a:ext cx="2229238" cy="550652"/>
            </a:xfrm>
            <a:prstGeom prst="rect">
              <a:avLst/>
            </a:prstGeom>
          </p:spPr>
        </p:pic>
        <p:sp>
          <p:nvSpPr>
            <p:cNvPr id="25" name="object 6">
              <a:extLst>
                <a:ext uri="{FF2B5EF4-FFF2-40B4-BE49-F238E27FC236}">
                  <a16:creationId xmlns:a16="http://schemas.microsoft.com/office/drawing/2014/main" id="{341DAF50-51AD-CF56-A61D-763AD0020074}"/>
                </a:ext>
              </a:extLst>
            </p:cNvPr>
            <p:cNvSpPr txBox="1"/>
            <p:nvPr/>
          </p:nvSpPr>
          <p:spPr>
            <a:xfrm>
              <a:off x="1799820" y="4075623"/>
              <a:ext cx="2060851" cy="161502"/>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panose="020B0604030504040204" pitchFamily="34" charset="0"/>
                  <a:ea typeface="Tahoma" panose="020B0604030504040204" pitchFamily="34" charset="0"/>
                  <a:cs typeface="Tahoma" panose="020B0604030504040204" pitchFamily="34" charset="0"/>
                </a:rPr>
                <a:t>Esami di certificazione linguistica</a:t>
              </a:r>
              <a:endParaRPr sz="2000" dirty="0">
                <a:solidFill>
                  <a:srgbClr val="1669AA"/>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 name="object 8">
            <a:extLst>
              <a:ext uri="{FF2B5EF4-FFF2-40B4-BE49-F238E27FC236}">
                <a16:creationId xmlns:a16="http://schemas.microsoft.com/office/drawing/2014/main" id="{43FA4D5C-7DF5-4D11-21CF-08D4D98855C2}"/>
              </a:ext>
            </a:extLst>
          </p:cNvPr>
          <p:cNvGrpSpPr/>
          <p:nvPr/>
        </p:nvGrpSpPr>
        <p:grpSpPr>
          <a:xfrm>
            <a:off x="8469073" y="88900"/>
            <a:ext cx="3733800" cy="546452"/>
            <a:chOff x="2049311" y="314875"/>
            <a:chExt cx="5370337" cy="700368"/>
          </a:xfrm>
        </p:grpSpPr>
        <p:sp>
          <p:nvSpPr>
            <p:cNvPr id="3" name="object 9">
              <a:extLst>
                <a:ext uri="{FF2B5EF4-FFF2-40B4-BE49-F238E27FC236}">
                  <a16:creationId xmlns:a16="http://schemas.microsoft.com/office/drawing/2014/main" id="{AFD246E9-4199-0EE4-A9AF-0040416B8A8C}"/>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5" name="object 10">
              <a:extLst>
                <a:ext uri="{FF2B5EF4-FFF2-40B4-BE49-F238E27FC236}">
                  <a16:creationId xmlns:a16="http://schemas.microsoft.com/office/drawing/2014/main" id="{E4477A22-BDC0-274D-AFD3-59CB52BA8A52}"/>
                </a:ext>
              </a:extLst>
            </p:cNvPr>
            <p:cNvPicPr/>
            <p:nvPr/>
          </p:nvPicPr>
          <p:blipFill>
            <a:blip r:embed="rId4" cstate="print"/>
            <a:stretch>
              <a:fillRect/>
            </a:stretch>
          </p:blipFill>
          <p:spPr>
            <a:xfrm>
              <a:off x="3977931" y="314875"/>
              <a:ext cx="1144303" cy="700368"/>
            </a:xfrm>
            <a:prstGeom prst="rect">
              <a:avLst/>
            </a:prstGeom>
          </p:spPr>
        </p:pic>
        <p:pic>
          <p:nvPicPr>
            <p:cNvPr id="7" name="object 11">
              <a:extLst>
                <a:ext uri="{FF2B5EF4-FFF2-40B4-BE49-F238E27FC236}">
                  <a16:creationId xmlns:a16="http://schemas.microsoft.com/office/drawing/2014/main" id="{A23B488E-1684-D85F-C3BF-C8E3B6F0EBAD}"/>
                </a:ext>
              </a:extLst>
            </p:cNvPr>
            <p:cNvPicPr/>
            <p:nvPr/>
          </p:nvPicPr>
          <p:blipFill>
            <a:blip r:embed="rId5" cstate="print"/>
            <a:stretch>
              <a:fillRect/>
            </a:stretch>
          </p:blipFill>
          <p:spPr>
            <a:xfrm>
              <a:off x="2049311" y="329479"/>
              <a:ext cx="1013484" cy="668428"/>
            </a:xfrm>
            <a:prstGeom prst="rect">
              <a:avLst/>
            </a:prstGeom>
          </p:spPr>
        </p:pic>
        <p:sp>
          <p:nvSpPr>
            <p:cNvPr id="8" name="object 18">
              <a:extLst>
                <a:ext uri="{FF2B5EF4-FFF2-40B4-BE49-F238E27FC236}">
                  <a16:creationId xmlns:a16="http://schemas.microsoft.com/office/drawing/2014/main" id="{10480D7B-4677-D2B5-4A23-C6432B18B61E}"/>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9" name="object 6">
            <a:extLst>
              <a:ext uri="{FF2B5EF4-FFF2-40B4-BE49-F238E27FC236}">
                <a16:creationId xmlns:a16="http://schemas.microsoft.com/office/drawing/2014/main" id="{0667905A-0225-075E-81F4-8B32ADA781CB}"/>
              </a:ext>
            </a:extLst>
          </p:cNvPr>
          <p:cNvSpPr txBox="1"/>
          <p:nvPr/>
        </p:nvSpPr>
        <p:spPr>
          <a:xfrm>
            <a:off x="1985539" y="525665"/>
            <a:ext cx="3338113"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a:t>
            </a:r>
            <a:endParaRPr sz="2800" dirty="0">
              <a:solidFill>
                <a:srgbClr val="1669AA"/>
              </a:solidFill>
              <a:latin typeface="Tahoma"/>
              <a:cs typeface="Tahoma"/>
            </a:endParaRPr>
          </a:p>
        </p:txBody>
      </p:sp>
      <p:grpSp>
        <p:nvGrpSpPr>
          <p:cNvPr id="10" name="Gruppo 9">
            <a:extLst>
              <a:ext uri="{FF2B5EF4-FFF2-40B4-BE49-F238E27FC236}">
                <a16:creationId xmlns:a16="http://schemas.microsoft.com/office/drawing/2014/main" id="{1986DB39-9378-09D9-B93A-AC25EB55D51A}"/>
              </a:ext>
            </a:extLst>
          </p:cNvPr>
          <p:cNvGrpSpPr/>
          <p:nvPr/>
        </p:nvGrpSpPr>
        <p:grpSpPr>
          <a:xfrm>
            <a:off x="2469357" y="4638184"/>
            <a:ext cx="5715000" cy="1345765"/>
            <a:chOff x="2419398" y="4256538"/>
            <a:chExt cx="2184506" cy="1626760"/>
          </a:xfrm>
        </p:grpSpPr>
        <p:pic>
          <p:nvPicPr>
            <p:cNvPr id="11" name="Immagine 10" descr="Immagine che contiene cerchio, Policromia, oscurità&#10;&#10;Il contenuto generato dall'IA potrebbe non essere corretto.">
              <a:extLst>
                <a:ext uri="{FF2B5EF4-FFF2-40B4-BE49-F238E27FC236}">
                  <a16:creationId xmlns:a16="http://schemas.microsoft.com/office/drawing/2014/main" id="{5E2FF607-9150-DD13-5D08-700552A6AD93}"/>
                </a:ext>
              </a:extLst>
            </p:cNvPr>
            <p:cNvPicPr>
              <a:picLocks noChangeAspect="1"/>
            </p:cNvPicPr>
            <p:nvPr/>
          </p:nvPicPr>
          <p:blipFill>
            <a:blip r:embed="rId6" cstate="print">
              <a:extLst>
                <a:ext uri="{28A0092B-C50C-407E-A947-70E740481C1C}">
                  <a14:useLocalDpi xmlns:a14="http://schemas.microsoft.com/office/drawing/2010/main" val="0"/>
                </a:ext>
              </a:extLst>
            </a:blip>
            <a:srcRect l="23611" t="19581" r="30311" b="19417"/>
            <a:stretch/>
          </p:blipFill>
          <p:spPr>
            <a:xfrm>
              <a:off x="2419398" y="4256538"/>
              <a:ext cx="2184506" cy="1626760"/>
            </a:xfrm>
            <a:prstGeom prst="rect">
              <a:avLst/>
            </a:prstGeom>
          </p:spPr>
        </p:pic>
        <p:sp>
          <p:nvSpPr>
            <p:cNvPr id="12" name="CasellaDiTesto 11">
              <a:extLst>
                <a:ext uri="{FF2B5EF4-FFF2-40B4-BE49-F238E27FC236}">
                  <a16:creationId xmlns:a16="http://schemas.microsoft.com/office/drawing/2014/main" id="{19CAFD81-51E1-3521-9215-750AE3DD6D0F}"/>
                </a:ext>
              </a:extLst>
            </p:cNvPr>
            <p:cNvSpPr txBox="1"/>
            <p:nvPr/>
          </p:nvSpPr>
          <p:spPr>
            <a:xfrm>
              <a:off x="2776200" y="4541937"/>
              <a:ext cx="1470901" cy="839804"/>
            </a:xfrm>
            <a:prstGeom prst="rect">
              <a:avLst/>
            </a:prstGeom>
            <a:noFill/>
          </p:spPr>
          <p:txBody>
            <a:bodyPr wrap="square" rtlCol="0">
              <a:spAutoFit/>
            </a:bodyPr>
            <a:lstStyle/>
            <a:p>
              <a:pPr algn="ctr">
                <a:lnSpc>
                  <a:spcPct val="150000"/>
                </a:lnSpc>
              </a:pPr>
              <a:r>
                <a:rPr lang="it-IT"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40.7% trova più difficili le prove di produzione scritta. 59 candidatə intervistatə  </a:t>
              </a:r>
            </a:p>
          </p:txBody>
        </p:sp>
      </p:grpSp>
    </p:spTree>
    <p:extLst>
      <p:ext uri="{BB962C8B-B14F-4D97-AF65-F5344CB8AC3E}">
        <p14:creationId xmlns:p14="http://schemas.microsoft.com/office/powerpoint/2010/main" val="42584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0E3D2-7BC4-D3FE-73FD-3824284489D5}"/>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3D972F8F-20CE-4D2B-94BC-DA724EBE59A6}"/>
              </a:ext>
            </a:extLst>
          </p:cNvPr>
          <p:cNvSpPr txBox="1"/>
          <p:nvPr/>
        </p:nvSpPr>
        <p:spPr>
          <a:xfrm>
            <a:off x="1878270" y="1993051"/>
            <a:ext cx="6612286" cy="2701252"/>
          </a:xfrm>
          <a:prstGeom prst="rect">
            <a:avLst/>
          </a:prstGeom>
          <a:noFill/>
        </p:spPr>
        <p:txBody>
          <a:bodyPr wrap="square" rtlCol="0">
            <a:spAutoFit/>
          </a:bodyPr>
          <a:lstStyle/>
          <a:p>
            <a:pPr marL="207214" indent="-207214" algn="just">
              <a:lnSpc>
                <a:spcPct val="150000"/>
              </a:lnSpc>
              <a:buFont typeface="Wingdings" pitchFamily="2" charset="2"/>
              <a:buChar char="§"/>
            </a:pPr>
            <a:r>
              <a:rPr lang="it-IT" sz="1700" dirty="0">
                <a:solidFill>
                  <a:srgbClr val="1E9CB4"/>
                </a:solidFill>
                <a:latin typeface="Tahoma" panose="020B0604030504040204" pitchFamily="34" charset="0"/>
                <a:ea typeface="Tahoma" panose="020B0604030504040204" pitchFamily="34" charset="0"/>
                <a:cs typeface="Tahoma" panose="020B0604030504040204" pitchFamily="34" charset="0"/>
              </a:rPr>
              <a:t>Decreto Legge n. 71 </a:t>
            </a: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del 31 maggio 2024 e </a:t>
            </a:r>
            <a:r>
              <a:rPr lang="it-IT" sz="1700" dirty="0">
                <a:solidFill>
                  <a:srgbClr val="1E9CB4"/>
                </a:solidFill>
                <a:latin typeface="Tahoma" panose="020B0604030504040204" pitchFamily="34" charset="0"/>
                <a:ea typeface="Tahoma" panose="020B0604030504040204" pitchFamily="34" charset="0"/>
                <a:cs typeface="Tahoma" panose="020B0604030504040204" pitchFamily="34" charset="0"/>
              </a:rPr>
              <a:t>legge n. 106 </a:t>
            </a: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del 29 luglio 2024. Articoli 11 Misure per l'integrazione scolastica degli alunni stranieri e 15.</a:t>
            </a:r>
          </a:p>
          <a:p>
            <a:pPr algn="just"/>
            <a:endParaRPr lang="it-IT"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07214" indent="-207214" algn="just">
              <a:lnSpc>
                <a:spcPct val="150000"/>
              </a:lnSpc>
              <a:buFont typeface="Wingdings" pitchFamily="2" charset="2"/>
              <a:buChar char="§"/>
            </a:pPr>
            <a:r>
              <a:rPr lang="it-IT" sz="1700" dirty="0">
                <a:solidFill>
                  <a:srgbClr val="1E9CB4"/>
                </a:solidFill>
                <a:latin typeface="Tahoma" panose="020B0604030504040204" pitchFamily="34" charset="0"/>
                <a:ea typeface="Tahoma" panose="020B0604030504040204" pitchFamily="34" charset="0"/>
                <a:cs typeface="Tahoma" panose="020B0604030504040204" pitchFamily="34" charset="0"/>
              </a:rPr>
              <a:t>Decreto Ministeriale n. 225 </a:t>
            </a: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del 12 novembre 2024</a:t>
            </a:r>
          </a:p>
          <a:p>
            <a:pPr algn="just"/>
            <a:endParaRPr lang="it-IT"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07214" indent="-207214" algn="just">
              <a:lnSpc>
                <a:spcPct val="150000"/>
              </a:lnSpc>
              <a:buFont typeface="Wingdings" pitchFamily="2" charset="2"/>
              <a:buChar char="§"/>
            </a:pPr>
            <a:r>
              <a:rPr lang="it-IT" sz="1700" dirty="0">
                <a:solidFill>
                  <a:srgbClr val="1E9CB4"/>
                </a:solidFill>
                <a:latin typeface="Tahoma" panose="020B0604030504040204" pitchFamily="34" charset="0"/>
                <a:ea typeface="Tahoma" panose="020B0604030504040204" pitchFamily="34" charset="0"/>
                <a:cs typeface="Tahoma" panose="020B0604030504040204" pitchFamily="34" charset="0"/>
              </a:rPr>
              <a:t>Orientamenti interculturali</a:t>
            </a: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Idee e proposte per alunni e alunne provenienti da contesti migratori, marzo 2022.</a:t>
            </a:r>
          </a:p>
        </p:txBody>
      </p:sp>
      <p:grpSp>
        <p:nvGrpSpPr>
          <p:cNvPr id="3" name="Gruppo 2">
            <a:extLst>
              <a:ext uri="{FF2B5EF4-FFF2-40B4-BE49-F238E27FC236}">
                <a16:creationId xmlns:a16="http://schemas.microsoft.com/office/drawing/2014/main" id="{5F46354F-1645-8692-C900-B5DC9A489671}"/>
              </a:ext>
            </a:extLst>
          </p:cNvPr>
          <p:cNvGrpSpPr/>
          <p:nvPr/>
        </p:nvGrpSpPr>
        <p:grpSpPr>
          <a:xfrm>
            <a:off x="1878270" y="774701"/>
            <a:ext cx="3875577" cy="1068734"/>
            <a:chOff x="1578341" y="897719"/>
            <a:chExt cx="3206750" cy="609600"/>
          </a:xfrm>
        </p:grpSpPr>
        <p:pic>
          <p:nvPicPr>
            <p:cNvPr id="14" name="Immagine 13" descr="Immagine che contiene schermata, nero, design&#10;&#10;Il contenuto generato dall'IA potrebbe non essere corretto.">
              <a:extLst>
                <a:ext uri="{FF2B5EF4-FFF2-40B4-BE49-F238E27FC236}">
                  <a16:creationId xmlns:a16="http://schemas.microsoft.com/office/drawing/2014/main" id="{C3F6CD8B-BD2A-BA4A-B3B4-8F020C8F6CF0}"/>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1578341" y="897719"/>
              <a:ext cx="3206750" cy="609600"/>
            </a:xfrm>
            <a:prstGeom prst="rect">
              <a:avLst/>
            </a:prstGeom>
          </p:spPr>
        </p:pic>
        <p:sp>
          <p:nvSpPr>
            <p:cNvPr id="15" name="object 6">
              <a:extLst>
                <a:ext uri="{FF2B5EF4-FFF2-40B4-BE49-F238E27FC236}">
                  <a16:creationId xmlns:a16="http://schemas.microsoft.com/office/drawing/2014/main" id="{77C8822E-225C-B5EA-F521-BE1D0A1F259F}"/>
                </a:ext>
              </a:extLst>
            </p:cNvPr>
            <p:cNvSpPr txBox="1"/>
            <p:nvPr/>
          </p:nvSpPr>
          <p:spPr>
            <a:xfrm>
              <a:off x="1674700" y="1068776"/>
              <a:ext cx="2821707" cy="267486"/>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Documenti</a:t>
              </a:r>
              <a:endParaRPr sz="2000" dirty="0">
                <a:solidFill>
                  <a:srgbClr val="1669AA"/>
                </a:solidFill>
                <a:latin typeface="Tahoma"/>
                <a:cs typeface="Tahoma"/>
              </a:endParaRPr>
            </a:p>
          </p:txBody>
        </p:sp>
      </p:grpSp>
      <p:pic>
        <p:nvPicPr>
          <p:cNvPr id="5" name="Immagine 4" descr="Immagine che contiene testo, schermata, grafica, giallo&#10;&#10;Il contenuto generato dall'IA potrebbe non essere corretto.">
            <a:extLst>
              <a:ext uri="{FF2B5EF4-FFF2-40B4-BE49-F238E27FC236}">
                <a16:creationId xmlns:a16="http://schemas.microsoft.com/office/drawing/2014/main" id="{BC49A388-F2B6-D502-30D9-FA212DDCF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735" y="2163841"/>
            <a:ext cx="1285464" cy="1814280"/>
          </a:xfrm>
          <a:prstGeom prst="rect">
            <a:avLst/>
          </a:prstGeom>
        </p:spPr>
      </p:pic>
      <p:pic>
        <p:nvPicPr>
          <p:cNvPr id="8" name="Immagine 7" descr="Immagine che contiene modello, Elementi grafici, pixel, design&#10;&#10;Il contenuto generato dall'IA potrebbe non essere corretto.">
            <a:extLst>
              <a:ext uri="{FF2B5EF4-FFF2-40B4-BE49-F238E27FC236}">
                <a16:creationId xmlns:a16="http://schemas.microsoft.com/office/drawing/2014/main" id="{43723D70-2D0C-985B-C533-E2842C09A67A}"/>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489565" y="1843434"/>
            <a:ext cx="640813" cy="640813"/>
          </a:xfrm>
          <a:prstGeom prst="rect">
            <a:avLst/>
          </a:prstGeom>
        </p:spPr>
      </p:pic>
      <p:grpSp>
        <p:nvGrpSpPr>
          <p:cNvPr id="4" name="object 8">
            <a:extLst>
              <a:ext uri="{FF2B5EF4-FFF2-40B4-BE49-F238E27FC236}">
                <a16:creationId xmlns:a16="http://schemas.microsoft.com/office/drawing/2014/main" id="{9B3CC393-44BB-95A8-8E38-BD861D52FC0C}"/>
              </a:ext>
            </a:extLst>
          </p:cNvPr>
          <p:cNvGrpSpPr/>
          <p:nvPr/>
        </p:nvGrpSpPr>
        <p:grpSpPr>
          <a:xfrm>
            <a:off x="8469073" y="88900"/>
            <a:ext cx="3733800" cy="546452"/>
            <a:chOff x="2049311" y="314875"/>
            <a:chExt cx="5370337" cy="700368"/>
          </a:xfrm>
        </p:grpSpPr>
        <p:sp>
          <p:nvSpPr>
            <p:cNvPr id="6" name="object 9">
              <a:extLst>
                <a:ext uri="{FF2B5EF4-FFF2-40B4-BE49-F238E27FC236}">
                  <a16:creationId xmlns:a16="http://schemas.microsoft.com/office/drawing/2014/main" id="{74E75CCA-DCB4-5F98-6F7F-5F9732786091}"/>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DD9F5CE8-E9B2-14F1-68C4-6EA460C34171}"/>
                </a:ext>
              </a:extLst>
            </p:cNvPr>
            <p:cNvPicPr/>
            <p:nvPr/>
          </p:nvPicPr>
          <p:blipFill>
            <a:blip r:embed="rId6" cstate="print"/>
            <a:stretch>
              <a:fillRect/>
            </a:stretch>
          </p:blipFill>
          <p:spPr>
            <a:xfrm>
              <a:off x="3977931" y="314875"/>
              <a:ext cx="1144303" cy="700368"/>
            </a:xfrm>
            <a:prstGeom prst="rect">
              <a:avLst/>
            </a:prstGeom>
          </p:spPr>
        </p:pic>
        <p:pic>
          <p:nvPicPr>
            <p:cNvPr id="9" name="object 11">
              <a:extLst>
                <a:ext uri="{FF2B5EF4-FFF2-40B4-BE49-F238E27FC236}">
                  <a16:creationId xmlns:a16="http://schemas.microsoft.com/office/drawing/2014/main" id="{F67F2BB7-6562-A38F-3B10-4C740F6772D1}"/>
                </a:ext>
              </a:extLst>
            </p:cNvPr>
            <p:cNvPicPr/>
            <p:nvPr/>
          </p:nvPicPr>
          <p:blipFill>
            <a:blip r:embed="rId7" cstate="print"/>
            <a:stretch>
              <a:fillRect/>
            </a:stretch>
          </p:blipFill>
          <p:spPr>
            <a:xfrm>
              <a:off x="2049311" y="329479"/>
              <a:ext cx="1013484" cy="668428"/>
            </a:xfrm>
            <a:prstGeom prst="rect">
              <a:avLst/>
            </a:prstGeom>
          </p:spPr>
        </p:pic>
        <p:sp>
          <p:nvSpPr>
            <p:cNvPr id="10" name="object 18">
              <a:extLst>
                <a:ext uri="{FF2B5EF4-FFF2-40B4-BE49-F238E27FC236}">
                  <a16:creationId xmlns:a16="http://schemas.microsoft.com/office/drawing/2014/main" id="{4E8A8621-A667-9497-0FEE-B0B6E8B9C71F}"/>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331374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244B-CCF4-50FF-698D-17E9FE4FF418}"/>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DE580464-FC75-7279-80F1-00EF5BA87FD7}"/>
              </a:ext>
            </a:extLst>
          </p:cNvPr>
          <p:cNvSpPr txBox="1"/>
          <p:nvPr/>
        </p:nvSpPr>
        <p:spPr>
          <a:xfrm>
            <a:off x="1918637" y="2359632"/>
            <a:ext cx="7891335" cy="2276008"/>
          </a:xfrm>
          <a:prstGeom prst="rect">
            <a:avLst/>
          </a:prstGeom>
          <a:noFill/>
        </p:spPr>
        <p:txBody>
          <a:bodyPr wrap="square" rtlCol="0">
            <a:spAutoFit/>
          </a:bodyPr>
          <a:lstStyle/>
          <a:p>
            <a:pPr algn="just">
              <a:lnSpc>
                <a:spcPts val="2000"/>
              </a:lnSpc>
              <a:spcAft>
                <a:spcPts val="800"/>
              </a:spcAft>
            </a:pP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 insegnamento/apprendimento </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dell’italiano per gli alunni </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neoarrivati</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a:p>
            <a:pPr algn="just">
              <a:lnSpc>
                <a:spcPts val="2000"/>
              </a:lnSpc>
              <a:spcAft>
                <a:spcPts val="800"/>
              </a:spcAft>
            </a:pP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 azioni per lo sviluppo e il potenziamento dell’</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italiano dello studio</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a:p>
            <a:pPr algn="just">
              <a:lnSpc>
                <a:spcPts val="2000"/>
              </a:lnSpc>
              <a:spcAft>
                <a:spcPts val="800"/>
              </a:spcAft>
            </a:pP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3.</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 attività territoriali </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 accompagnamento all’inserimento e di </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aiuto allo studio</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nel tempo extra-scolastico;</a:t>
            </a:r>
          </a:p>
          <a:p>
            <a:pPr algn="just">
              <a:lnSpc>
                <a:spcPts val="2000"/>
              </a:lnSpc>
              <a:spcAft>
                <a:spcPts val="800"/>
              </a:spcAft>
            </a:pP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4. </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formazione dei docenti </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sui temi dell’insegnamento/apprendimento dell’italiano L2 in presenza e a distanza;</a:t>
            </a:r>
          </a:p>
          <a:p>
            <a:pPr algn="just">
              <a:lnSpc>
                <a:spcPts val="2000"/>
              </a:lnSpc>
              <a:spcAft>
                <a:spcPts val="800"/>
              </a:spcAft>
            </a:pP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5. potenziamento del numero di posti nella </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classe di concorso A23</a:t>
            </a: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endPar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uppo 10">
            <a:extLst>
              <a:ext uri="{FF2B5EF4-FFF2-40B4-BE49-F238E27FC236}">
                <a16:creationId xmlns:a16="http://schemas.microsoft.com/office/drawing/2014/main" id="{09E7B10C-BD97-975F-A0F2-D292817CF834}"/>
              </a:ext>
            </a:extLst>
          </p:cNvPr>
          <p:cNvGrpSpPr/>
          <p:nvPr/>
        </p:nvGrpSpPr>
        <p:grpSpPr>
          <a:xfrm>
            <a:off x="1707356" y="1047683"/>
            <a:ext cx="7256320" cy="1174817"/>
            <a:chOff x="1806187" y="2971677"/>
            <a:chExt cx="2162314" cy="1256081"/>
          </a:xfrm>
        </p:grpSpPr>
        <p:pic>
          <p:nvPicPr>
            <p:cNvPr id="12" name="Immagine 11" descr="Immagine che contiene schermata, nero, design&#10;&#10;Il contenuto generato dall'IA potrebbe non essere corretto.">
              <a:extLst>
                <a:ext uri="{FF2B5EF4-FFF2-40B4-BE49-F238E27FC236}">
                  <a16:creationId xmlns:a16="http://schemas.microsoft.com/office/drawing/2014/main" id="{C3318F4D-11DC-F813-454D-9E70A0127A06}"/>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1806187" y="2971677"/>
              <a:ext cx="2162314" cy="1256081"/>
            </a:xfrm>
            <a:prstGeom prst="rect">
              <a:avLst/>
            </a:prstGeom>
          </p:spPr>
        </p:pic>
        <p:sp>
          <p:nvSpPr>
            <p:cNvPr id="16" name="object 6">
              <a:extLst>
                <a:ext uri="{FF2B5EF4-FFF2-40B4-BE49-F238E27FC236}">
                  <a16:creationId xmlns:a16="http://schemas.microsoft.com/office/drawing/2014/main" id="{EE9C686E-8C69-7A94-CCF5-C77FDCE3E11C}"/>
                </a:ext>
              </a:extLst>
            </p:cNvPr>
            <p:cNvSpPr txBox="1"/>
            <p:nvPr/>
          </p:nvSpPr>
          <p:spPr>
            <a:xfrm>
              <a:off x="1949574" y="3440056"/>
              <a:ext cx="1875539" cy="306778"/>
            </a:xfrm>
            <a:prstGeom prst="rect">
              <a:avLst/>
            </a:prstGeom>
          </p:spPr>
          <p:txBody>
            <a:bodyPr vert="horz" wrap="square" lIns="0" tIns="15349" rIns="0" bIns="0" rtlCol="0">
              <a:spAutoFit/>
            </a:bodyPr>
            <a:lstStyle/>
            <a:p>
              <a:pPr marL="15349" algn="l">
                <a:spcBef>
                  <a:spcPts val="121"/>
                </a:spcBef>
              </a:pPr>
              <a:r>
                <a:rPr lang="it-IT" sz="2000" dirty="0">
                  <a:solidFill>
                    <a:srgbClr val="1669AA"/>
                  </a:solidFill>
                  <a:latin typeface="Tahoma" panose="020B0604030504040204" pitchFamily="34" charset="0"/>
                  <a:ea typeface="Tahoma" panose="020B0604030504040204" pitchFamily="34" charset="0"/>
                  <a:cs typeface="Tahoma" panose="020B0604030504040204" pitchFamily="34" charset="0"/>
                </a:rPr>
                <a:t>Cinque attenzioni/azioni da Orientamenti interculturali </a:t>
              </a:r>
              <a:endParaRPr sz="2000" dirty="0">
                <a:solidFill>
                  <a:srgbClr val="1669AA"/>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 name="object 8">
            <a:extLst>
              <a:ext uri="{FF2B5EF4-FFF2-40B4-BE49-F238E27FC236}">
                <a16:creationId xmlns:a16="http://schemas.microsoft.com/office/drawing/2014/main" id="{517402D4-006B-67E3-18F2-2A21B5E4D0B6}"/>
              </a:ext>
            </a:extLst>
          </p:cNvPr>
          <p:cNvGrpSpPr/>
          <p:nvPr/>
        </p:nvGrpSpPr>
        <p:grpSpPr>
          <a:xfrm>
            <a:off x="8469073" y="88900"/>
            <a:ext cx="3733800" cy="546452"/>
            <a:chOff x="2049311" y="314875"/>
            <a:chExt cx="5370337" cy="700368"/>
          </a:xfrm>
        </p:grpSpPr>
        <p:sp>
          <p:nvSpPr>
            <p:cNvPr id="3" name="object 9">
              <a:extLst>
                <a:ext uri="{FF2B5EF4-FFF2-40B4-BE49-F238E27FC236}">
                  <a16:creationId xmlns:a16="http://schemas.microsoft.com/office/drawing/2014/main" id="{9017A11F-C17D-6DDE-BF17-69D45EA32940}"/>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5" name="object 10">
              <a:extLst>
                <a:ext uri="{FF2B5EF4-FFF2-40B4-BE49-F238E27FC236}">
                  <a16:creationId xmlns:a16="http://schemas.microsoft.com/office/drawing/2014/main" id="{E6D8F062-857B-61BF-776A-124593A85A9A}"/>
                </a:ext>
              </a:extLst>
            </p:cNvPr>
            <p:cNvPicPr/>
            <p:nvPr/>
          </p:nvPicPr>
          <p:blipFill>
            <a:blip r:embed="rId4" cstate="print"/>
            <a:stretch>
              <a:fillRect/>
            </a:stretch>
          </p:blipFill>
          <p:spPr>
            <a:xfrm>
              <a:off x="3977931" y="314875"/>
              <a:ext cx="1144303" cy="700368"/>
            </a:xfrm>
            <a:prstGeom prst="rect">
              <a:avLst/>
            </a:prstGeom>
          </p:spPr>
        </p:pic>
        <p:pic>
          <p:nvPicPr>
            <p:cNvPr id="6" name="object 11">
              <a:extLst>
                <a:ext uri="{FF2B5EF4-FFF2-40B4-BE49-F238E27FC236}">
                  <a16:creationId xmlns:a16="http://schemas.microsoft.com/office/drawing/2014/main" id="{620E2E75-9467-E95A-C101-7F2ACF61177E}"/>
                </a:ext>
              </a:extLst>
            </p:cNvPr>
            <p:cNvPicPr/>
            <p:nvPr/>
          </p:nvPicPr>
          <p:blipFill>
            <a:blip r:embed="rId5" cstate="print"/>
            <a:stretch>
              <a:fillRect/>
            </a:stretch>
          </p:blipFill>
          <p:spPr>
            <a:xfrm>
              <a:off x="2049311" y="329479"/>
              <a:ext cx="1013484" cy="668428"/>
            </a:xfrm>
            <a:prstGeom prst="rect">
              <a:avLst/>
            </a:prstGeom>
          </p:spPr>
        </p:pic>
        <p:sp>
          <p:nvSpPr>
            <p:cNvPr id="7" name="object 18">
              <a:extLst>
                <a:ext uri="{FF2B5EF4-FFF2-40B4-BE49-F238E27FC236}">
                  <a16:creationId xmlns:a16="http://schemas.microsoft.com/office/drawing/2014/main" id="{E33B9FC3-368E-820B-7A7B-2F08378C7D6B}"/>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276345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CCEAB-31FC-9B55-9EB5-E88612703ADF}"/>
            </a:ext>
          </a:extLst>
        </p:cNvPr>
        <p:cNvGrpSpPr/>
        <p:nvPr/>
      </p:nvGrpSpPr>
      <p:grpSpPr>
        <a:xfrm>
          <a:off x="0" y="0"/>
          <a:ext cx="0" cy="0"/>
          <a:chOff x="0" y="0"/>
          <a:chExt cx="0" cy="0"/>
        </a:xfrm>
      </p:grpSpPr>
      <p:grpSp>
        <p:nvGrpSpPr>
          <p:cNvPr id="13" name="Gruppo 12">
            <a:extLst>
              <a:ext uri="{FF2B5EF4-FFF2-40B4-BE49-F238E27FC236}">
                <a16:creationId xmlns:a16="http://schemas.microsoft.com/office/drawing/2014/main" id="{3387B042-F132-FBB5-9FAE-E073FCA29AA4}"/>
              </a:ext>
            </a:extLst>
          </p:cNvPr>
          <p:cNvGrpSpPr/>
          <p:nvPr/>
        </p:nvGrpSpPr>
        <p:grpSpPr>
          <a:xfrm>
            <a:off x="1851444" y="635356"/>
            <a:ext cx="3885822" cy="977546"/>
            <a:chOff x="4692896" y="3687854"/>
            <a:chExt cx="2139240" cy="808846"/>
          </a:xfrm>
        </p:grpSpPr>
        <p:pic>
          <p:nvPicPr>
            <p:cNvPr id="14" name="Immagine 13" descr="Immagine che contiene schermata, nero, design&#10;&#10;Il contenuto generato dall'IA potrebbe non essere corretto.">
              <a:extLst>
                <a:ext uri="{FF2B5EF4-FFF2-40B4-BE49-F238E27FC236}">
                  <a16:creationId xmlns:a16="http://schemas.microsoft.com/office/drawing/2014/main" id="{877774A1-FF5F-8280-9B0B-A1C655908FC1}"/>
                </a:ext>
              </a:extLst>
            </p:cNvPr>
            <p:cNvPicPr>
              <a:picLocks noChangeAspect="1"/>
            </p:cNvPicPr>
            <p:nvPr/>
          </p:nvPicPr>
          <p:blipFill>
            <a:blip r:embed="rId3" cstate="print">
              <a:extLst>
                <a:ext uri="{28A0092B-C50C-407E-A947-70E740481C1C}">
                  <a14:useLocalDpi xmlns:a14="http://schemas.microsoft.com/office/drawing/2010/main" val="0"/>
                </a:ext>
              </a:extLst>
            </a:blip>
            <a:srcRect l="8556" t="23611" r="63992" b="62446"/>
            <a:stretch/>
          </p:blipFill>
          <p:spPr>
            <a:xfrm>
              <a:off x="4698536" y="3687854"/>
              <a:ext cx="2133600" cy="808846"/>
            </a:xfrm>
            <a:prstGeom prst="rect">
              <a:avLst/>
            </a:prstGeom>
          </p:spPr>
        </p:pic>
        <p:sp>
          <p:nvSpPr>
            <p:cNvPr id="15" name="object 6">
              <a:extLst>
                <a:ext uri="{FF2B5EF4-FFF2-40B4-BE49-F238E27FC236}">
                  <a16:creationId xmlns:a16="http://schemas.microsoft.com/office/drawing/2014/main" id="{79A35798-B3EF-62F6-3681-E79A0732D6E5}"/>
                </a:ext>
              </a:extLst>
            </p:cNvPr>
            <p:cNvSpPr txBox="1"/>
            <p:nvPr/>
          </p:nvSpPr>
          <p:spPr>
            <a:xfrm>
              <a:off x="4692896" y="3903875"/>
              <a:ext cx="1877413" cy="292952"/>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I temi di oggi </a:t>
              </a:r>
              <a:endParaRPr sz="2200" dirty="0">
                <a:solidFill>
                  <a:srgbClr val="1669AA"/>
                </a:solidFill>
                <a:latin typeface="Tahoma"/>
                <a:cs typeface="Tahoma"/>
              </a:endParaRPr>
            </a:p>
          </p:txBody>
        </p:sp>
      </p:grpSp>
      <p:sp>
        <p:nvSpPr>
          <p:cNvPr id="2" name="CasellaDiTesto 1">
            <a:extLst>
              <a:ext uri="{FF2B5EF4-FFF2-40B4-BE49-F238E27FC236}">
                <a16:creationId xmlns:a16="http://schemas.microsoft.com/office/drawing/2014/main" id="{677C3748-C456-2611-B68E-41F25605E523}"/>
              </a:ext>
            </a:extLst>
          </p:cNvPr>
          <p:cNvSpPr txBox="1"/>
          <p:nvPr/>
        </p:nvSpPr>
        <p:spPr>
          <a:xfrm>
            <a:off x="1861689" y="1850849"/>
            <a:ext cx="7273428" cy="2519729"/>
          </a:xfrm>
          <a:prstGeom prst="rect">
            <a:avLst/>
          </a:prstGeom>
          <a:noFill/>
        </p:spPr>
        <p:txBody>
          <a:bodyPr wrap="square" rtlCol="0">
            <a:spAutoFit/>
          </a:bodyPr>
          <a:lstStyle/>
          <a:p>
            <a:pPr algn="just">
              <a:lnSpc>
                <a:spcPct val="150000"/>
              </a:lnSpc>
            </a:pPr>
            <a:r>
              <a:rPr lang="it-IT" i="1" dirty="0">
                <a:solidFill>
                  <a:srgbClr val="1E9CB4"/>
                </a:solidFill>
                <a:latin typeface="Tahoma" panose="020B0604030504040204" pitchFamily="34" charset="0"/>
                <a:ea typeface="Tahoma" panose="020B0604030504040204" pitchFamily="34" charset="0"/>
                <a:cs typeface="Tahoma" panose="020B0604030504040204" pitchFamily="34" charset="0"/>
              </a:rPr>
              <a:t>L’insegnamento/apprendimento dell’Italiano come seconda lingua:</a:t>
            </a:r>
          </a:p>
          <a:p>
            <a:pPr algn="just">
              <a:lnSpc>
                <a:spcPct val="150000"/>
              </a:lnSpc>
            </a:pPr>
            <a:r>
              <a:rPr lang="it-IT" i="1" dirty="0">
                <a:solidFill>
                  <a:srgbClr val="1E9CB4"/>
                </a:solidFill>
                <a:latin typeface="Tahoma" panose="020B0604030504040204" pitchFamily="34" charset="0"/>
                <a:ea typeface="Tahoma" panose="020B0604030504040204" pitchFamily="34" charset="0"/>
                <a:cs typeface="Tahoma" panose="020B0604030504040204" pitchFamily="34" charset="0"/>
              </a:rPr>
              <a:t>che cosa cambia dopo il DL 106, luglio 2024</a:t>
            </a:r>
          </a:p>
          <a:p>
            <a:pPr algn="just"/>
            <a:endParaRPr lang="it-IT" sz="400" i="1" dirty="0">
              <a:solidFill>
                <a:srgbClr val="1E9CB4"/>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Francesco Muraro, I.C. Francesco Cappelli e Polo StarT1</a:t>
            </a:r>
          </a:p>
          <a:p>
            <a:pPr algn="just"/>
            <a:endParaRPr lang="it-IT"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i="1" dirty="0">
                <a:solidFill>
                  <a:srgbClr val="1E9CB4"/>
                </a:solidFill>
                <a:latin typeface="Tahoma" panose="020B0604030504040204" pitchFamily="34" charset="0"/>
                <a:ea typeface="Tahoma" panose="020B0604030504040204" pitchFamily="34" charset="0"/>
                <a:cs typeface="Tahoma" panose="020B0604030504040204" pitchFamily="34" charset="0"/>
              </a:rPr>
              <a:t>L’insegnamento dell’Italiano L2 per il lavoro: esperienze e attenzioni</a:t>
            </a:r>
          </a:p>
          <a:p>
            <a:pPr algn="just"/>
            <a:endParaRPr lang="it-IT" sz="400" dirty="0">
              <a:solidFill>
                <a:srgbClr val="1E9CB4"/>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Katia Salemi, Mestieri Lombardia</a:t>
            </a:r>
          </a:p>
        </p:txBody>
      </p:sp>
      <p:grpSp>
        <p:nvGrpSpPr>
          <p:cNvPr id="3" name="object 8">
            <a:extLst>
              <a:ext uri="{FF2B5EF4-FFF2-40B4-BE49-F238E27FC236}">
                <a16:creationId xmlns:a16="http://schemas.microsoft.com/office/drawing/2014/main" id="{F03A7C03-B766-E68E-E130-D882BA45D2FA}"/>
              </a:ext>
            </a:extLst>
          </p:cNvPr>
          <p:cNvGrpSpPr/>
          <p:nvPr/>
        </p:nvGrpSpPr>
        <p:grpSpPr>
          <a:xfrm>
            <a:off x="8469073" y="88900"/>
            <a:ext cx="3733800" cy="546452"/>
            <a:chOff x="2049311" y="314875"/>
            <a:chExt cx="5370337" cy="700368"/>
          </a:xfrm>
        </p:grpSpPr>
        <p:sp>
          <p:nvSpPr>
            <p:cNvPr id="4" name="object 9">
              <a:extLst>
                <a:ext uri="{FF2B5EF4-FFF2-40B4-BE49-F238E27FC236}">
                  <a16:creationId xmlns:a16="http://schemas.microsoft.com/office/drawing/2014/main" id="{0A085C49-BFF2-14A0-1AA0-28FBF62E5E26}"/>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5" name="object 10">
              <a:extLst>
                <a:ext uri="{FF2B5EF4-FFF2-40B4-BE49-F238E27FC236}">
                  <a16:creationId xmlns:a16="http://schemas.microsoft.com/office/drawing/2014/main" id="{29FCE7CD-1FC0-8D73-AA87-6BB572675E5D}"/>
                </a:ext>
              </a:extLst>
            </p:cNvPr>
            <p:cNvPicPr/>
            <p:nvPr/>
          </p:nvPicPr>
          <p:blipFill>
            <a:blip r:embed="rId4" cstate="print"/>
            <a:stretch>
              <a:fillRect/>
            </a:stretch>
          </p:blipFill>
          <p:spPr>
            <a:xfrm>
              <a:off x="3977931" y="314875"/>
              <a:ext cx="1144303" cy="700368"/>
            </a:xfrm>
            <a:prstGeom prst="rect">
              <a:avLst/>
            </a:prstGeom>
          </p:spPr>
        </p:pic>
        <p:pic>
          <p:nvPicPr>
            <p:cNvPr id="6" name="object 11">
              <a:extLst>
                <a:ext uri="{FF2B5EF4-FFF2-40B4-BE49-F238E27FC236}">
                  <a16:creationId xmlns:a16="http://schemas.microsoft.com/office/drawing/2014/main" id="{260CFC89-8CA2-9DFC-5DCD-C142548696D4}"/>
                </a:ext>
              </a:extLst>
            </p:cNvPr>
            <p:cNvPicPr/>
            <p:nvPr/>
          </p:nvPicPr>
          <p:blipFill>
            <a:blip r:embed="rId5" cstate="print"/>
            <a:stretch>
              <a:fillRect/>
            </a:stretch>
          </p:blipFill>
          <p:spPr>
            <a:xfrm>
              <a:off x="2049311" y="329479"/>
              <a:ext cx="1013484" cy="668428"/>
            </a:xfrm>
            <a:prstGeom prst="rect">
              <a:avLst/>
            </a:prstGeom>
          </p:spPr>
        </p:pic>
        <p:sp>
          <p:nvSpPr>
            <p:cNvPr id="7" name="object 18">
              <a:extLst>
                <a:ext uri="{FF2B5EF4-FFF2-40B4-BE49-F238E27FC236}">
                  <a16:creationId xmlns:a16="http://schemas.microsoft.com/office/drawing/2014/main" id="{B20AC93A-FECB-8C25-56D0-4E50CC755F13}"/>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202522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59756" y="1971885"/>
            <a:ext cx="7570239" cy="2177629"/>
          </a:xfrm>
          <a:prstGeom prst="rect">
            <a:avLst/>
          </a:prstGeom>
        </p:spPr>
        <p:txBody>
          <a:bodyPr vert="horz" wrap="square" lIns="0" tIns="15349" rIns="0" bIns="0" rtlCol="0">
            <a:spAutoFit/>
          </a:bodyPr>
          <a:lstStyle/>
          <a:p>
            <a:pPr marL="15349" algn="just">
              <a:lnSpc>
                <a:spcPct val="150000"/>
              </a:lnSpc>
              <a:spcBef>
                <a:spcPts val="121"/>
              </a:spcBef>
            </a:pPr>
            <a:r>
              <a:rPr lang="it-IT" dirty="0">
                <a:solidFill>
                  <a:schemeClr val="tx1">
                    <a:lumMod val="75000"/>
                    <a:lumOff val="25000"/>
                  </a:schemeClr>
                </a:solidFill>
                <a:latin typeface="Tahoma"/>
                <a:cs typeface="Tahoma"/>
              </a:rPr>
              <a:t>Dal primo incontro nazionale dei centri Interculturali (Milano, 8 e 9 ottobre 1998) fino al convegno </a:t>
            </a:r>
            <a:r>
              <a:rPr lang="it-IT" i="1" dirty="0">
                <a:solidFill>
                  <a:schemeClr val="tx1">
                    <a:lumMod val="75000"/>
                    <a:lumOff val="25000"/>
                  </a:schemeClr>
                </a:solidFill>
                <a:latin typeface="Tahoma"/>
                <a:cs typeface="Tahoma"/>
              </a:rPr>
              <a:t>Immigrati con-cittadini. Buone pratiche per la vita in comune </a:t>
            </a:r>
            <a:r>
              <a:rPr lang="it-IT" dirty="0">
                <a:solidFill>
                  <a:schemeClr val="tx1">
                    <a:lumMod val="75000"/>
                    <a:lumOff val="25000"/>
                  </a:schemeClr>
                </a:solidFill>
                <a:latin typeface="Tahoma"/>
                <a:cs typeface="Tahoma"/>
              </a:rPr>
              <a:t>(Roma, 24 maggio 2019): 21 incontri di rete.</a:t>
            </a:r>
          </a:p>
          <a:p>
            <a:pPr marL="15349" algn="just">
              <a:lnSpc>
                <a:spcPct val="150000"/>
              </a:lnSpc>
              <a:spcBef>
                <a:spcPts val="121"/>
              </a:spcBef>
            </a:pPr>
            <a:endParaRPr lang="it-IT" sz="500" dirty="0">
              <a:solidFill>
                <a:schemeClr val="tx1">
                  <a:lumMod val="75000"/>
                  <a:lumOff val="25000"/>
                </a:schemeClr>
              </a:solidFill>
              <a:latin typeface="Tahoma"/>
              <a:cs typeface="Tahoma"/>
            </a:endParaRPr>
          </a:p>
          <a:p>
            <a:pPr marL="15349" algn="just">
              <a:lnSpc>
                <a:spcPct val="150000"/>
              </a:lnSpc>
              <a:spcBef>
                <a:spcPts val="121"/>
              </a:spcBef>
            </a:pPr>
            <a:r>
              <a:rPr lang="it-IT" dirty="0">
                <a:solidFill>
                  <a:schemeClr val="tx1">
                    <a:lumMod val="75000"/>
                    <a:lumOff val="25000"/>
                  </a:schemeClr>
                </a:solidFill>
                <a:latin typeface="Tahoma"/>
                <a:cs typeface="Tahoma"/>
              </a:rPr>
              <a:t>Ripartiamo insieme da qui. Perché è </a:t>
            </a:r>
            <a:r>
              <a:rPr lang="it-IT" i="1" dirty="0">
                <a:solidFill>
                  <a:srgbClr val="1E9CB4"/>
                </a:solidFill>
                <a:latin typeface="Tahoma"/>
                <a:cs typeface="Tahoma"/>
              </a:rPr>
              <a:t>la lingua che ci fa uguali </a:t>
            </a:r>
            <a:r>
              <a:rPr lang="it-IT" dirty="0">
                <a:solidFill>
                  <a:schemeClr val="tx1">
                    <a:lumMod val="75000"/>
                    <a:lumOff val="25000"/>
                  </a:schemeClr>
                </a:solidFill>
                <a:latin typeface="Tahoma"/>
                <a:cs typeface="Tahoma"/>
              </a:rPr>
              <a:t>e il </a:t>
            </a:r>
            <a:r>
              <a:rPr lang="it-IT" dirty="0">
                <a:solidFill>
                  <a:srgbClr val="1E9CB4"/>
                </a:solidFill>
                <a:latin typeface="Tahoma"/>
                <a:cs typeface="Tahoma"/>
              </a:rPr>
              <a:t>valore dell’intercultura </a:t>
            </a:r>
            <a:r>
              <a:rPr lang="it-IT" dirty="0">
                <a:solidFill>
                  <a:schemeClr val="tx1">
                    <a:lumMod val="75000"/>
                    <a:lumOff val="25000"/>
                  </a:schemeClr>
                </a:solidFill>
                <a:latin typeface="Tahoma"/>
                <a:cs typeface="Tahoma"/>
              </a:rPr>
              <a:t>ciò che </a:t>
            </a:r>
            <a:r>
              <a:rPr lang="it-IT" dirty="0">
                <a:solidFill>
                  <a:srgbClr val="1E9CB4"/>
                </a:solidFill>
                <a:latin typeface="Tahoma"/>
                <a:cs typeface="Tahoma"/>
              </a:rPr>
              <a:t>ci guida </a:t>
            </a:r>
            <a:r>
              <a:rPr lang="it-IT" dirty="0">
                <a:solidFill>
                  <a:schemeClr val="tx1">
                    <a:lumMod val="75000"/>
                    <a:lumOff val="25000"/>
                  </a:schemeClr>
                </a:solidFill>
                <a:latin typeface="Tahoma"/>
                <a:cs typeface="Tahoma"/>
              </a:rPr>
              <a:t>e </a:t>
            </a:r>
            <a:r>
              <a:rPr lang="it-IT" dirty="0">
                <a:solidFill>
                  <a:srgbClr val="1E9CB4"/>
                </a:solidFill>
                <a:latin typeface="Tahoma"/>
                <a:cs typeface="Tahoma"/>
              </a:rPr>
              <a:t>ci unisce</a:t>
            </a:r>
            <a:r>
              <a:rPr lang="it-IT" dirty="0">
                <a:solidFill>
                  <a:schemeClr val="tx1">
                    <a:lumMod val="75000"/>
                    <a:lumOff val="25000"/>
                  </a:schemeClr>
                </a:solidFill>
                <a:latin typeface="Tahoma"/>
                <a:cs typeface="Tahoma"/>
              </a:rPr>
              <a:t>.</a:t>
            </a:r>
            <a:endParaRPr dirty="0">
              <a:solidFill>
                <a:schemeClr val="tx1">
                  <a:lumMod val="75000"/>
                  <a:lumOff val="25000"/>
                </a:schemeClr>
              </a:solidFill>
              <a:latin typeface="Tahoma"/>
              <a:cs typeface="Tahoma"/>
            </a:endParaRPr>
          </a:p>
        </p:txBody>
      </p:sp>
      <p:grpSp>
        <p:nvGrpSpPr>
          <p:cNvPr id="4" name="object 8">
            <a:extLst>
              <a:ext uri="{FF2B5EF4-FFF2-40B4-BE49-F238E27FC236}">
                <a16:creationId xmlns:a16="http://schemas.microsoft.com/office/drawing/2014/main" id="{04274692-C595-92D3-7297-0990B2927712}"/>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0FF63845-85DC-7F89-E099-3D25C8BC1CF8}"/>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D7D58B2B-E731-D073-55B4-2B76EEA2EA75}"/>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8B300291-B6DA-557F-46D6-5CB347D76A14}"/>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DEC26332-DC1E-EA5F-9AA7-A97C477AC930}"/>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8" name="object 6">
            <a:extLst>
              <a:ext uri="{FF2B5EF4-FFF2-40B4-BE49-F238E27FC236}">
                <a16:creationId xmlns:a16="http://schemas.microsoft.com/office/drawing/2014/main" id="{7D86577E-FB7A-3F04-BD2E-404F0C7C3696}"/>
              </a:ext>
            </a:extLst>
          </p:cNvPr>
          <p:cNvSpPr txBox="1"/>
          <p:nvPr/>
        </p:nvSpPr>
        <p:spPr>
          <a:xfrm>
            <a:off x="2012156" y="1073663"/>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La rete dei Centri Interculturali</a:t>
            </a:r>
            <a:endParaRPr sz="2800" dirty="0">
              <a:solidFill>
                <a:srgbClr val="1669AA"/>
              </a:solidFill>
              <a:latin typeface="Tahoma"/>
              <a:cs typeface="Tahoma"/>
            </a:endParaRPr>
          </a:p>
        </p:txBody>
      </p:sp>
    </p:spTree>
    <p:extLst>
      <p:ext uri="{BB962C8B-B14F-4D97-AF65-F5344CB8AC3E}">
        <p14:creationId xmlns:p14="http://schemas.microsoft.com/office/powerpoint/2010/main" val="207996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70829-489F-9158-3801-E386DB06D138}"/>
            </a:ext>
          </a:extLst>
        </p:cNvPr>
        <p:cNvGrpSpPr/>
        <p:nvPr/>
      </p:nvGrpSpPr>
      <p:grpSpPr>
        <a:xfrm>
          <a:off x="0" y="0"/>
          <a:ext cx="0" cy="0"/>
          <a:chOff x="0" y="0"/>
          <a:chExt cx="0" cy="0"/>
        </a:xfrm>
      </p:grpSpPr>
      <p:sp>
        <p:nvSpPr>
          <p:cNvPr id="14" name="object 2">
            <a:extLst>
              <a:ext uri="{FF2B5EF4-FFF2-40B4-BE49-F238E27FC236}">
                <a16:creationId xmlns:a16="http://schemas.microsoft.com/office/drawing/2014/main" id="{6ECC882B-58F2-BB3C-5869-6AC3D9D97491}"/>
              </a:ext>
            </a:extLst>
          </p:cNvPr>
          <p:cNvSpPr txBox="1"/>
          <p:nvPr/>
        </p:nvSpPr>
        <p:spPr>
          <a:xfrm>
            <a:off x="2316956" y="2527300"/>
            <a:ext cx="7010400" cy="1420948"/>
          </a:xfrm>
          <a:prstGeom prst="rect">
            <a:avLst/>
          </a:prstGeom>
        </p:spPr>
        <p:txBody>
          <a:bodyPr vert="horz" wrap="square" lIns="0" tIns="15349" rIns="0" bIns="0" rtlCol="0">
            <a:spAutoFit/>
          </a:bodyPr>
          <a:lstStyle/>
          <a:p>
            <a:pPr algn="just">
              <a:lnSpc>
                <a:spcPct val="150000"/>
              </a:lnSpc>
            </a:pPr>
            <a:r>
              <a:rPr lang="it-IT" sz="2000" i="1" dirty="0">
                <a:solidFill>
                  <a:srgbClr val="1E9CB4"/>
                </a:solidFill>
                <a:latin typeface="Tahoma" panose="020B0604030504040204" pitchFamily="34" charset="0"/>
                <a:ea typeface="Tahoma" panose="020B0604030504040204" pitchFamily="34" charset="0"/>
                <a:cs typeface="Tahoma" panose="020B0604030504040204" pitchFamily="34" charset="0"/>
              </a:rPr>
              <a:t>L’insegnamento/apprendimento dell’Italiano come seconda lingua: che cosa cambia dopo il DL 106, luglio 2024</a:t>
            </a:r>
          </a:p>
          <a:p>
            <a:pPr algn="just"/>
            <a:endParaRPr lang="it-IT" sz="800" i="1" dirty="0">
              <a:solidFill>
                <a:srgbClr val="1E9CB4"/>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Dirigente Francesco Muraro, I.C. Francesco Cappelli e Polo StarT1</a:t>
            </a:r>
          </a:p>
        </p:txBody>
      </p:sp>
      <p:grpSp>
        <p:nvGrpSpPr>
          <p:cNvPr id="3" name="object 8">
            <a:extLst>
              <a:ext uri="{FF2B5EF4-FFF2-40B4-BE49-F238E27FC236}">
                <a16:creationId xmlns:a16="http://schemas.microsoft.com/office/drawing/2014/main" id="{7E8D3152-B464-C53D-91DF-56BCB16031B0}"/>
              </a:ext>
            </a:extLst>
          </p:cNvPr>
          <p:cNvGrpSpPr/>
          <p:nvPr/>
        </p:nvGrpSpPr>
        <p:grpSpPr>
          <a:xfrm>
            <a:off x="8469073" y="88900"/>
            <a:ext cx="3733800" cy="546452"/>
            <a:chOff x="2049311" y="314875"/>
            <a:chExt cx="5370337" cy="700368"/>
          </a:xfrm>
        </p:grpSpPr>
        <p:sp>
          <p:nvSpPr>
            <p:cNvPr id="4" name="object 9">
              <a:extLst>
                <a:ext uri="{FF2B5EF4-FFF2-40B4-BE49-F238E27FC236}">
                  <a16:creationId xmlns:a16="http://schemas.microsoft.com/office/drawing/2014/main" id="{CDE71138-21FB-9C32-FC65-E996E1D0301E}"/>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5" name="object 10">
              <a:extLst>
                <a:ext uri="{FF2B5EF4-FFF2-40B4-BE49-F238E27FC236}">
                  <a16:creationId xmlns:a16="http://schemas.microsoft.com/office/drawing/2014/main" id="{5BEE080A-D6CA-E33D-3FE1-44262F960CAD}"/>
                </a:ext>
              </a:extLst>
            </p:cNvPr>
            <p:cNvPicPr/>
            <p:nvPr/>
          </p:nvPicPr>
          <p:blipFill>
            <a:blip r:embed="rId2" cstate="print"/>
            <a:stretch>
              <a:fillRect/>
            </a:stretch>
          </p:blipFill>
          <p:spPr>
            <a:xfrm>
              <a:off x="3977931" y="314875"/>
              <a:ext cx="1144303" cy="700368"/>
            </a:xfrm>
            <a:prstGeom prst="rect">
              <a:avLst/>
            </a:prstGeom>
          </p:spPr>
        </p:pic>
        <p:pic>
          <p:nvPicPr>
            <p:cNvPr id="7" name="object 11">
              <a:extLst>
                <a:ext uri="{FF2B5EF4-FFF2-40B4-BE49-F238E27FC236}">
                  <a16:creationId xmlns:a16="http://schemas.microsoft.com/office/drawing/2014/main" id="{0F79C52E-76DF-B84C-D765-DDC35C9F4F1A}"/>
                </a:ext>
              </a:extLst>
            </p:cNvPr>
            <p:cNvPicPr/>
            <p:nvPr/>
          </p:nvPicPr>
          <p:blipFill>
            <a:blip r:embed="rId3" cstate="print"/>
            <a:stretch>
              <a:fillRect/>
            </a:stretch>
          </p:blipFill>
          <p:spPr>
            <a:xfrm>
              <a:off x="2049311" y="329479"/>
              <a:ext cx="1013484" cy="668428"/>
            </a:xfrm>
            <a:prstGeom prst="rect">
              <a:avLst/>
            </a:prstGeom>
          </p:spPr>
        </p:pic>
        <p:sp>
          <p:nvSpPr>
            <p:cNvPr id="15" name="object 18">
              <a:extLst>
                <a:ext uri="{FF2B5EF4-FFF2-40B4-BE49-F238E27FC236}">
                  <a16:creationId xmlns:a16="http://schemas.microsoft.com/office/drawing/2014/main" id="{BCDEC8E5-FF9E-B47D-2F5E-40A1054C5A1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48838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A4E9-FE01-9A54-561E-07547394CEBD}"/>
            </a:ext>
          </a:extLst>
        </p:cNvPr>
        <p:cNvGrpSpPr/>
        <p:nvPr/>
      </p:nvGrpSpPr>
      <p:grpSpPr>
        <a:xfrm>
          <a:off x="0" y="0"/>
          <a:ext cx="0" cy="0"/>
          <a:chOff x="0" y="0"/>
          <a:chExt cx="0" cy="0"/>
        </a:xfrm>
      </p:grpSpPr>
      <p:grpSp>
        <p:nvGrpSpPr>
          <p:cNvPr id="5" name="Gruppo 4">
            <a:extLst>
              <a:ext uri="{FF2B5EF4-FFF2-40B4-BE49-F238E27FC236}">
                <a16:creationId xmlns:a16="http://schemas.microsoft.com/office/drawing/2014/main" id="{E390A951-579E-AD5B-2537-2955ABCA3005}"/>
              </a:ext>
            </a:extLst>
          </p:cNvPr>
          <p:cNvGrpSpPr/>
          <p:nvPr/>
        </p:nvGrpSpPr>
        <p:grpSpPr>
          <a:xfrm>
            <a:off x="2545555" y="2070100"/>
            <a:ext cx="2286139" cy="2406007"/>
            <a:chOff x="1859756" y="2024240"/>
            <a:chExt cx="2286139" cy="2406007"/>
          </a:xfrm>
        </p:grpSpPr>
        <p:pic>
          <p:nvPicPr>
            <p:cNvPr id="11" name="Immagine 10" descr="Immagine che contiene schermata, design&#10;&#10;Il contenuto generato dall'IA potrebbe non essere corretto.">
              <a:extLst>
                <a:ext uri="{FF2B5EF4-FFF2-40B4-BE49-F238E27FC236}">
                  <a16:creationId xmlns:a16="http://schemas.microsoft.com/office/drawing/2014/main" id="{CEDA7F4F-68E6-CA9A-5FAC-B453CA1FE64A}"/>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1874270" y="3183610"/>
              <a:ext cx="2271625" cy="666952"/>
            </a:xfrm>
            <a:prstGeom prst="rect">
              <a:avLst/>
            </a:prstGeom>
          </p:spPr>
        </p:pic>
        <p:pic>
          <p:nvPicPr>
            <p:cNvPr id="10" name="Immagine 9" descr="Immagine che contiene schermata, design&#10;&#10;Il contenuto generato dall'IA potrebbe non essere corretto.">
              <a:extLst>
                <a:ext uri="{FF2B5EF4-FFF2-40B4-BE49-F238E27FC236}">
                  <a16:creationId xmlns:a16="http://schemas.microsoft.com/office/drawing/2014/main" id="{B768312D-5E62-9958-D80D-97594101615B}"/>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1859756" y="2603925"/>
              <a:ext cx="2271625" cy="666952"/>
            </a:xfrm>
            <a:prstGeom prst="rect">
              <a:avLst/>
            </a:prstGeom>
          </p:spPr>
        </p:pic>
        <p:pic>
          <p:nvPicPr>
            <p:cNvPr id="6" name="Immagine 5" descr="Immagine che contiene schermata, design&#10;&#10;Il contenuto generato dall'IA potrebbe non essere corretto.">
              <a:extLst>
                <a:ext uri="{FF2B5EF4-FFF2-40B4-BE49-F238E27FC236}">
                  <a16:creationId xmlns:a16="http://schemas.microsoft.com/office/drawing/2014/main" id="{8AF9967C-7E1C-7570-2956-5B58F6545354}"/>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1868028" y="2024240"/>
              <a:ext cx="2271625" cy="666952"/>
            </a:xfrm>
            <a:prstGeom prst="rect">
              <a:avLst/>
            </a:prstGeom>
          </p:spPr>
        </p:pic>
        <p:sp>
          <p:nvSpPr>
            <p:cNvPr id="33" name="CasellaDiTesto 32">
              <a:extLst>
                <a:ext uri="{FF2B5EF4-FFF2-40B4-BE49-F238E27FC236}">
                  <a16:creationId xmlns:a16="http://schemas.microsoft.com/office/drawing/2014/main" id="{D116FE8F-3175-B64F-5D51-06DA50BF2003}"/>
                </a:ext>
              </a:extLst>
            </p:cNvPr>
            <p:cNvSpPr txBox="1"/>
            <p:nvPr/>
          </p:nvSpPr>
          <p:spPr>
            <a:xfrm>
              <a:off x="2218735" y="3367637"/>
              <a:ext cx="1687810"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plurilinguismo</a:t>
              </a:r>
            </a:p>
          </p:txBody>
        </p:sp>
        <p:sp>
          <p:nvSpPr>
            <p:cNvPr id="36" name="CasellaDiTesto 35">
              <a:extLst>
                <a:ext uri="{FF2B5EF4-FFF2-40B4-BE49-F238E27FC236}">
                  <a16:creationId xmlns:a16="http://schemas.microsoft.com/office/drawing/2014/main" id="{E6FB0B77-A905-0083-B091-42E50C36DF5F}"/>
                </a:ext>
              </a:extLst>
            </p:cNvPr>
            <p:cNvSpPr txBox="1"/>
            <p:nvPr/>
          </p:nvSpPr>
          <p:spPr>
            <a:xfrm>
              <a:off x="2029032" y="2204970"/>
              <a:ext cx="1917965"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interculture</a:t>
              </a:r>
            </a:p>
          </p:txBody>
        </p:sp>
        <p:sp>
          <p:nvSpPr>
            <p:cNvPr id="39" name="CasellaDiTesto 38">
              <a:extLst>
                <a:ext uri="{FF2B5EF4-FFF2-40B4-BE49-F238E27FC236}">
                  <a16:creationId xmlns:a16="http://schemas.microsoft.com/office/drawing/2014/main" id="{0525567B-9E24-5CD5-81EB-00CA053E7335}"/>
                </a:ext>
              </a:extLst>
            </p:cNvPr>
            <p:cNvSpPr txBox="1"/>
            <p:nvPr/>
          </p:nvSpPr>
          <p:spPr>
            <a:xfrm>
              <a:off x="2029031" y="2765482"/>
              <a:ext cx="1917967"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policromie</a:t>
              </a:r>
            </a:p>
          </p:txBody>
        </p:sp>
        <p:pic>
          <p:nvPicPr>
            <p:cNvPr id="12" name="Immagine 11" descr="Immagine che contiene schermata, design&#10;&#10;Il contenuto generato dall'IA potrebbe non essere corretto.">
              <a:extLst>
                <a:ext uri="{FF2B5EF4-FFF2-40B4-BE49-F238E27FC236}">
                  <a16:creationId xmlns:a16="http://schemas.microsoft.com/office/drawing/2014/main" id="{5E3C2AC8-7DD3-6F1F-3207-261A15933A88}"/>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1861880" y="3763295"/>
              <a:ext cx="2271625" cy="666952"/>
            </a:xfrm>
            <a:prstGeom prst="rect">
              <a:avLst/>
            </a:prstGeom>
          </p:spPr>
        </p:pic>
        <p:sp>
          <p:nvSpPr>
            <p:cNvPr id="48" name="CasellaDiTesto 47">
              <a:extLst>
                <a:ext uri="{FF2B5EF4-FFF2-40B4-BE49-F238E27FC236}">
                  <a16:creationId xmlns:a16="http://schemas.microsoft.com/office/drawing/2014/main" id="{7760A2ED-6DAA-7E40-8A30-F87E0CC150F3}"/>
                </a:ext>
              </a:extLst>
            </p:cNvPr>
            <p:cNvSpPr txBox="1"/>
            <p:nvPr/>
          </p:nvSpPr>
          <p:spPr>
            <a:xfrm>
              <a:off x="1963454" y="3930749"/>
              <a:ext cx="2049120"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differenze</a:t>
              </a:r>
            </a:p>
          </p:txBody>
        </p:sp>
      </p:grpSp>
      <p:pic>
        <p:nvPicPr>
          <p:cNvPr id="15" name="Immagine 14" descr="Immagine che contiene Policromia, Elementi grafici, cerchio, grafica&#10;&#10;Il contenuto generato dall'IA potrebbe non essere corretto.">
            <a:extLst>
              <a:ext uri="{FF2B5EF4-FFF2-40B4-BE49-F238E27FC236}">
                <a16:creationId xmlns:a16="http://schemas.microsoft.com/office/drawing/2014/main" id="{FB123E93-6FE0-7197-B2FF-EAA7E2068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619" y="1804909"/>
            <a:ext cx="2730947" cy="2849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object 8">
            <a:extLst>
              <a:ext uri="{FF2B5EF4-FFF2-40B4-BE49-F238E27FC236}">
                <a16:creationId xmlns:a16="http://schemas.microsoft.com/office/drawing/2014/main" id="{392A9969-1050-AF28-1CA9-E935E9D47629}"/>
              </a:ext>
            </a:extLst>
          </p:cNvPr>
          <p:cNvGrpSpPr/>
          <p:nvPr/>
        </p:nvGrpSpPr>
        <p:grpSpPr>
          <a:xfrm>
            <a:off x="8469073" y="88900"/>
            <a:ext cx="3733800" cy="546452"/>
            <a:chOff x="2049311" y="314875"/>
            <a:chExt cx="5370337" cy="700368"/>
          </a:xfrm>
        </p:grpSpPr>
        <p:sp>
          <p:nvSpPr>
            <p:cNvPr id="3" name="object 9">
              <a:extLst>
                <a:ext uri="{FF2B5EF4-FFF2-40B4-BE49-F238E27FC236}">
                  <a16:creationId xmlns:a16="http://schemas.microsoft.com/office/drawing/2014/main" id="{AFC1711C-CF3C-2365-B596-A3A9E0ED3097}"/>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4" name="object 10">
              <a:extLst>
                <a:ext uri="{FF2B5EF4-FFF2-40B4-BE49-F238E27FC236}">
                  <a16:creationId xmlns:a16="http://schemas.microsoft.com/office/drawing/2014/main" id="{DCAAD956-4B72-E309-81B6-8E49A4E8DBED}"/>
                </a:ext>
              </a:extLst>
            </p:cNvPr>
            <p:cNvPicPr/>
            <p:nvPr/>
          </p:nvPicPr>
          <p:blipFill>
            <a:blip r:embed="rId5" cstate="print"/>
            <a:stretch>
              <a:fillRect/>
            </a:stretch>
          </p:blipFill>
          <p:spPr>
            <a:xfrm>
              <a:off x="3977931" y="314875"/>
              <a:ext cx="1144303" cy="700368"/>
            </a:xfrm>
            <a:prstGeom prst="rect">
              <a:avLst/>
            </a:prstGeom>
          </p:spPr>
        </p:pic>
        <p:pic>
          <p:nvPicPr>
            <p:cNvPr id="7" name="object 11">
              <a:extLst>
                <a:ext uri="{FF2B5EF4-FFF2-40B4-BE49-F238E27FC236}">
                  <a16:creationId xmlns:a16="http://schemas.microsoft.com/office/drawing/2014/main" id="{A22FB5DB-C236-3AD1-1A34-0220EB512145}"/>
                </a:ext>
              </a:extLst>
            </p:cNvPr>
            <p:cNvPicPr/>
            <p:nvPr/>
          </p:nvPicPr>
          <p:blipFill>
            <a:blip r:embed="rId6" cstate="print"/>
            <a:stretch>
              <a:fillRect/>
            </a:stretch>
          </p:blipFill>
          <p:spPr>
            <a:xfrm>
              <a:off x="2049311" y="329479"/>
              <a:ext cx="1013484" cy="668428"/>
            </a:xfrm>
            <a:prstGeom prst="rect">
              <a:avLst/>
            </a:prstGeom>
          </p:spPr>
        </p:pic>
        <p:sp>
          <p:nvSpPr>
            <p:cNvPr id="8" name="object 18">
              <a:extLst>
                <a:ext uri="{FF2B5EF4-FFF2-40B4-BE49-F238E27FC236}">
                  <a16:creationId xmlns:a16="http://schemas.microsoft.com/office/drawing/2014/main" id="{2EB6E09A-CA69-1E07-E81C-94FC0E137C8E}"/>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160717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9770-4418-931B-3EB9-3AEA20CC35F8}"/>
            </a:ext>
          </a:extLst>
        </p:cNvPr>
        <p:cNvGrpSpPr/>
        <p:nvPr/>
      </p:nvGrpSpPr>
      <p:grpSpPr>
        <a:xfrm>
          <a:off x="0" y="0"/>
          <a:ext cx="0" cy="0"/>
          <a:chOff x="0" y="0"/>
          <a:chExt cx="0" cy="0"/>
        </a:xfrm>
      </p:grpSpPr>
      <p:grpSp>
        <p:nvGrpSpPr>
          <p:cNvPr id="7" name="Gruppo 6">
            <a:extLst>
              <a:ext uri="{FF2B5EF4-FFF2-40B4-BE49-F238E27FC236}">
                <a16:creationId xmlns:a16="http://schemas.microsoft.com/office/drawing/2014/main" id="{0A17F4DC-F5D3-B930-4380-7EE815C0BCC6}"/>
              </a:ext>
            </a:extLst>
          </p:cNvPr>
          <p:cNvGrpSpPr/>
          <p:nvPr/>
        </p:nvGrpSpPr>
        <p:grpSpPr>
          <a:xfrm>
            <a:off x="5819279" y="1302622"/>
            <a:ext cx="2817373" cy="3545899"/>
            <a:chOff x="2564285" y="1460500"/>
            <a:chExt cx="2286139" cy="2968485"/>
          </a:xfrm>
        </p:grpSpPr>
        <p:pic>
          <p:nvPicPr>
            <p:cNvPr id="11" name="Immagine 10" descr="Immagine che contiene schermata, design&#10;&#10;Il contenuto generato dall'IA potrebbe non essere corretto.">
              <a:extLst>
                <a:ext uri="{FF2B5EF4-FFF2-40B4-BE49-F238E27FC236}">
                  <a16:creationId xmlns:a16="http://schemas.microsoft.com/office/drawing/2014/main" id="{4DC22C88-F89E-1FE9-5636-3BA793690EC4}"/>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2578799" y="2619870"/>
              <a:ext cx="2271625" cy="666952"/>
            </a:xfrm>
            <a:prstGeom prst="rect">
              <a:avLst/>
            </a:prstGeom>
          </p:spPr>
        </p:pic>
        <p:pic>
          <p:nvPicPr>
            <p:cNvPr id="10" name="Immagine 9" descr="Immagine che contiene schermata, design&#10;&#10;Il contenuto generato dall'IA potrebbe non essere corretto.">
              <a:extLst>
                <a:ext uri="{FF2B5EF4-FFF2-40B4-BE49-F238E27FC236}">
                  <a16:creationId xmlns:a16="http://schemas.microsoft.com/office/drawing/2014/main" id="{769BA73F-57A6-DEDC-AB07-F71ACF5065B6}"/>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2564285" y="2040185"/>
              <a:ext cx="2271625" cy="666952"/>
            </a:xfrm>
            <a:prstGeom prst="rect">
              <a:avLst/>
            </a:prstGeom>
          </p:spPr>
        </p:pic>
        <p:pic>
          <p:nvPicPr>
            <p:cNvPr id="6" name="Immagine 5" descr="Immagine che contiene schermata, design&#10;&#10;Il contenuto generato dall'IA potrebbe non essere corretto.">
              <a:extLst>
                <a:ext uri="{FF2B5EF4-FFF2-40B4-BE49-F238E27FC236}">
                  <a16:creationId xmlns:a16="http://schemas.microsoft.com/office/drawing/2014/main" id="{184A8287-583F-E9BA-4505-E17E2AEC0249}"/>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2572557" y="1460500"/>
              <a:ext cx="2271625" cy="666952"/>
            </a:xfrm>
            <a:prstGeom prst="rect">
              <a:avLst/>
            </a:prstGeom>
          </p:spPr>
        </p:pic>
        <p:sp>
          <p:nvSpPr>
            <p:cNvPr id="33" name="CasellaDiTesto 32">
              <a:extLst>
                <a:ext uri="{FF2B5EF4-FFF2-40B4-BE49-F238E27FC236}">
                  <a16:creationId xmlns:a16="http://schemas.microsoft.com/office/drawing/2014/main" id="{B76769A4-F733-66FE-E80C-06C3EEBA60AA}"/>
                </a:ext>
              </a:extLst>
            </p:cNvPr>
            <p:cNvSpPr txBox="1"/>
            <p:nvPr/>
          </p:nvSpPr>
          <p:spPr>
            <a:xfrm>
              <a:off x="2755627" y="2808656"/>
              <a:ext cx="1687810" cy="315471"/>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differenziare</a:t>
              </a:r>
            </a:p>
          </p:txBody>
        </p:sp>
        <p:sp>
          <p:nvSpPr>
            <p:cNvPr id="36" name="CasellaDiTesto 35">
              <a:extLst>
                <a:ext uri="{FF2B5EF4-FFF2-40B4-BE49-F238E27FC236}">
                  <a16:creationId xmlns:a16="http://schemas.microsoft.com/office/drawing/2014/main" id="{658B196D-40E9-DB0F-05B3-BC2988F496FC}"/>
                </a:ext>
              </a:extLst>
            </p:cNvPr>
            <p:cNvSpPr txBox="1"/>
            <p:nvPr/>
          </p:nvSpPr>
          <p:spPr>
            <a:xfrm>
              <a:off x="2741115" y="1661905"/>
              <a:ext cx="1917965" cy="309190"/>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risorse </a:t>
              </a:r>
            </a:p>
          </p:txBody>
        </p:sp>
        <p:sp>
          <p:nvSpPr>
            <p:cNvPr id="39" name="CasellaDiTesto 38">
              <a:extLst>
                <a:ext uri="{FF2B5EF4-FFF2-40B4-BE49-F238E27FC236}">
                  <a16:creationId xmlns:a16="http://schemas.microsoft.com/office/drawing/2014/main" id="{5B431C63-A6D9-22BD-8418-C53206109A4C}"/>
                </a:ext>
              </a:extLst>
            </p:cNvPr>
            <p:cNvSpPr txBox="1"/>
            <p:nvPr/>
          </p:nvSpPr>
          <p:spPr>
            <a:xfrm>
              <a:off x="2755627" y="2241590"/>
              <a:ext cx="1917967" cy="315471"/>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accogliere</a:t>
              </a:r>
            </a:p>
          </p:txBody>
        </p:sp>
        <p:pic>
          <p:nvPicPr>
            <p:cNvPr id="12" name="Immagine 11" descr="Immagine che contiene schermata, design&#10;&#10;Il contenuto generato dall'IA potrebbe non essere corretto.">
              <a:extLst>
                <a:ext uri="{FF2B5EF4-FFF2-40B4-BE49-F238E27FC236}">
                  <a16:creationId xmlns:a16="http://schemas.microsoft.com/office/drawing/2014/main" id="{A962E325-E6E7-0534-6965-912BEF5B49E9}"/>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2564285" y="3185868"/>
              <a:ext cx="2271625" cy="666952"/>
            </a:xfrm>
            <a:prstGeom prst="rect">
              <a:avLst/>
            </a:prstGeom>
          </p:spPr>
        </p:pic>
        <p:sp>
          <p:nvSpPr>
            <p:cNvPr id="48" name="CasellaDiTesto 47">
              <a:extLst>
                <a:ext uri="{FF2B5EF4-FFF2-40B4-BE49-F238E27FC236}">
                  <a16:creationId xmlns:a16="http://schemas.microsoft.com/office/drawing/2014/main" id="{0AF89385-D2AC-F31B-F463-39DB6204C5EA}"/>
                </a:ext>
              </a:extLst>
            </p:cNvPr>
            <p:cNvSpPr txBox="1"/>
            <p:nvPr/>
          </p:nvSpPr>
          <p:spPr>
            <a:xfrm>
              <a:off x="2646961" y="3357101"/>
              <a:ext cx="2049120" cy="315471"/>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valutare</a:t>
              </a:r>
            </a:p>
          </p:txBody>
        </p:sp>
        <p:pic>
          <p:nvPicPr>
            <p:cNvPr id="2" name="Immagine 1" descr="Immagine che contiene schermata, design&#10;&#10;Il contenuto generato dall'IA potrebbe non essere corretto.">
              <a:extLst>
                <a:ext uri="{FF2B5EF4-FFF2-40B4-BE49-F238E27FC236}">
                  <a16:creationId xmlns:a16="http://schemas.microsoft.com/office/drawing/2014/main" id="{04ACF896-EA71-F6E6-A77F-4E330BAA3521}"/>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2564285" y="3762033"/>
              <a:ext cx="2271625" cy="666952"/>
            </a:xfrm>
            <a:prstGeom prst="rect">
              <a:avLst/>
            </a:prstGeom>
          </p:spPr>
        </p:pic>
        <p:sp>
          <p:nvSpPr>
            <p:cNvPr id="4" name="CasellaDiTesto 3">
              <a:extLst>
                <a:ext uri="{FF2B5EF4-FFF2-40B4-BE49-F238E27FC236}">
                  <a16:creationId xmlns:a16="http://schemas.microsoft.com/office/drawing/2014/main" id="{600372E7-B271-3B66-16C8-76646CBB4ED7}"/>
                </a:ext>
              </a:extLst>
            </p:cNvPr>
            <p:cNvSpPr txBox="1"/>
            <p:nvPr/>
          </p:nvSpPr>
          <p:spPr>
            <a:xfrm>
              <a:off x="2675537" y="3943231"/>
              <a:ext cx="2049120" cy="315471"/>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orientare</a:t>
              </a:r>
            </a:p>
          </p:txBody>
        </p:sp>
      </p:grpSp>
      <p:pic>
        <p:nvPicPr>
          <p:cNvPr id="23" name="Immagine 22" descr="Immagine che contiene testo, Carattere, logo, biglietto da visita&#10;&#10;Il contenuto generato dall'IA potrebbe non essere corretto.">
            <a:extLst>
              <a:ext uri="{FF2B5EF4-FFF2-40B4-BE49-F238E27FC236}">
                <a16:creationId xmlns:a16="http://schemas.microsoft.com/office/drawing/2014/main" id="{3F79DC7E-0ED3-C9BE-B2BD-F556E8A849A9}"/>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1484383" y="1996797"/>
            <a:ext cx="3960956" cy="2178105"/>
          </a:xfrm>
          <a:prstGeom prst="rect">
            <a:avLst/>
          </a:prstGeom>
        </p:spPr>
      </p:pic>
      <p:sp>
        <p:nvSpPr>
          <p:cNvPr id="9" name="CasellaDiTesto 8">
            <a:extLst>
              <a:ext uri="{FF2B5EF4-FFF2-40B4-BE49-F238E27FC236}">
                <a16:creationId xmlns:a16="http://schemas.microsoft.com/office/drawing/2014/main" id="{11C53EF6-3636-A939-EE12-8E64AE242006}"/>
              </a:ext>
            </a:extLst>
          </p:cNvPr>
          <p:cNvSpPr txBox="1"/>
          <p:nvPr/>
        </p:nvSpPr>
        <p:spPr>
          <a:xfrm>
            <a:off x="2245661" y="3524450"/>
            <a:ext cx="2438400" cy="400110"/>
          </a:xfrm>
          <a:prstGeom prst="rect">
            <a:avLst/>
          </a:prstGeom>
          <a:noFill/>
        </p:spPr>
        <p:txBody>
          <a:bodyPr wrap="square" rtlCol="0">
            <a:spAutoFit/>
          </a:bodyPr>
          <a:lstStyle/>
          <a:p>
            <a:pPr algn="ctr"/>
            <a:r>
              <a:rPr lang="it-IT" sz="2000" dirty="0">
                <a:solidFill>
                  <a:schemeClr val="tx1">
                    <a:lumMod val="75000"/>
                    <a:lumOff val="25000"/>
                  </a:schemeClr>
                </a:solidFill>
              </a:rPr>
              <a:t>L. 106 del 2024</a:t>
            </a:r>
          </a:p>
        </p:txBody>
      </p:sp>
      <p:grpSp>
        <p:nvGrpSpPr>
          <p:cNvPr id="3" name="object 8">
            <a:extLst>
              <a:ext uri="{FF2B5EF4-FFF2-40B4-BE49-F238E27FC236}">
                <a16:creationId xmlns:a16="http://schemas.microsoft.com/office/drawing/2014/main" id="{51D98C1A-F62B-3E13-D8F8-F879E35E80B5}"/>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88905873-353A-9913-3A93-1CED33798BEC}"/>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8" name="object 10">
              <a:extLst>
                <a:ext uri="{FF2B5EF4-FFF2-40B4-BE49-F238E27FC236}">
                  <a16:creationId xmlns:a16="http://schemas.microsoft.com/office/drawing/2014/main" id="{A1ABAE1D-4775-172D-6F8C-23D00B4F4055}"/>
                </a:ext>
              </a:extLst>
            </p:cNvPr>
            <p:cNvPicPr/>
            <p:nvPr/>
          </p:nvPicPr>
          <p:blipFill>
            <a:blip r:embed="rId5" cstate="print"/>
            <a:stretch>
              <a:fillRect/>
            </a:stretch>
          </p:blipFill>
          <p:spPr>
            <a:xfrm>
              <a:off x="3977931" y="314875"/>
              <a:ext cx="1144303" cy="700368"/>
            </a:xfrm>
            <a:prstGeom prst="rect">
              <a:avLst/>
            </a:prstGeom>
          </p:spPr>
        </p:pic>
        <p:pic>
          <p:nvPicPr>
            <p:cNvPr id="13" name="object 11">
              <a:extLst>
                <a:ext uri="{FF2B5EF4-FFF2-40B4-BE49-F238E27FC236}">
                  <a16:creationId xmlns:a16="http://schemas.microsoft.com/office/drawing/2014/main" id="{2C75BDD3-3805-1540-A253-32AEBD2CE3AA}"/>
                </a:ext>
              </a:extLst>
            </p:cNvPr>
            <p:cNvPicPr/>
            <p:nvPr/>
          </p:nvPicPr>
          <p:blipFill>
            <a:blip r:embed="rId6" cstate="print"/>
            <a:stretch>
              <a:fillRect/>
            </a:stretch>
          </p:blipFill>
          <p:spPr>
            <a:xfrm>
              <a:off x="2049311" y="329479"/>
              <a:ext cx="1013484" cy="668428"/>
            </a:xfrm>
            <a:prstGeom prst="rect">
              <a:avLst/>
            </a:prstGeom>
          </p:spPr>
        </p:pic>
        <p:sp>
          <p:nvSpPr>
            <p:cNvPr id="14" name="object 18">
              <a:extLst>
                <a:ext uri="{FF2B5EF4-FFF2-40B4-BE49-F238E27FC236}">
                  <a16:creationId xmlns:a16="http://schemas.microsoft.com/office/drawing/2014/main" id="{F5C26AD2-C1A1-AAE2-92D3-CCFC0BCACEA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20" name="Immagine 19" descr="Immagine che contiene nero, oscurità&#10;&#10;Il contenuto generato dall'IA potrebbe non essere corretto.">
            <a:extLst>
              <a:ext uri="{FF2B5EF4-FFF2-40B4-BE49-F238E27FC236}">
                <a16:creationId xmlns:a16="http://schemas.microsoft.com/office/drawing/2014/main" id="{C6001460-2B7E-3A97-C020-DA93D645F2E7}"/>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57243" t="53519" r="17036" b="6853"/>
          <a:stretch/>
        </p:blipFill>
        <p:spPr>
          <a:xfrm>
            <a:off x="7843066" y="2911887"/>
            <a:ext cx="493686" cy="427834"/>
          </a:xfrm>
          <a:prstGeom prst="rect">
            <a:avLst/>
          </a:prstGeom>
        </p:spPr>
      </p:pic>
      <p:pic>
        <p:nvPicPr>
          <p:cNvPr id="22" name="Immagine 21" descr="Immagine che contiene nero, oscurità&#10;&#10;Il contenuto generato dall'IA potrebbe non essere corretto.">
            <a:extLst>
              <a:ext uri="{FF2B5EF4-FFF2-40B4-BE49-F238E27FC236}">
                <a16:creationId xmlns:a16="http://schemas.microsoft.com/office/drawing/2014/main" id="{BFD52318-521B-ADCB-96AD-BBDB3243DD9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5570" t="50180" r="55484" b="4509"/>
          <a:stretch/>
        </p:blipFill>
        <p:spPr>
          <a:xfrm>
            <a:off x="7902051" y="3527932"/>
            <a:ext cx="408507" cy="549538"/>
          </a:xfrm>
          <a:prstGeom prst="rect">
            <a:avLst/>
          </a:prstGeom>
        </p:spPr>
      </p:pic>
      <p:pic>
        <p:nvPicPr>
          <p:cNvPr id="25" name="Immagine 24" descr="Immagine che contiene nero, oscurità&#10;&#10;Il contenuto generato dall'IA potrebbe non essere corretto.">
            <a:extLst>
              <a:ext uri="{FF2B5EF4-FFF2-40B4-BE49-F238E27FC236}">
                <a16:creationId xmlns:a16="http://schemas.microsoft.com/office/drawing/2014/main" id="{6E0ECA5B-DCF5-9770-13E7-291DA36BAE42}"/>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39613" t="9004" r="39735" b="54368"/>
          <a:stretch/>
        </p:blipFill>
        <p:spPr>
          <a:xfrm>
            <a:off x="7843066" y="4275965"/>
            <a:ext cx="467492" cy="466403"/>
          </a:xfrm>
          <a:prstGeom prst="rect">
            <a:avLst/>
          </a:prstGeom>
        </p:spPr>
      </p:pic>
      <p:pic>
        <p:nvPicPr>
          <p:cNvPr id="27" name="Immagine 26" descr="Immagine che contiene nero, oscurità&#10;&#10;Il contenuto generato dall'IA potrebbe non essere corretto.">
            <a:extLst>
              <a:ext uri="{FF2B5EF4-FFF2-40B4-BE49-F238E27FC236}">
                <a16:creationId xmlns:a16="http://schemas.microsoft.com/office/drawing/2014/main" id="{911FEACF-0D2C-78CC-F501-5731A3D49B2F}"/>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72731" t="9004" r="7260" b="48552"/>
          <a:stretch/>
        </p:blipFill>
        <p:spPr>
          <a:xfrm>
            <a:off x="7923113" y="1568875"/>
            <a:ext cx="264369" cy="315472"/>
          </a:xfrm>
          <a:prstGeom prst="rect">
            <a:avLst/>
          </a:prstGeom>
        </p:spPr>
      </p:pic>
      <p:pic>
        <p:nvPicPr>
          <p:cNvPr id="29" name="Immagine 28" descr="Immagine che contiene nero, oscurità&#10;&#10;Il contenuto generato dall'IA potrebbe non essere corretto.">
            <a:extLst>
              <a:ext uri="{FF2B5EF4-FFF2-40B4-BE49-F238E27FC236}">
                <a16:creationId xmlns:a16="http://schemas.microsoft.com/office/drawing/2014/main" id="{029D72D0-15C3-155A-1823-8B6D65475605}"/>
              </a:ext>
            </a:extLst>
          </p:cNvPr>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l="5300" t="7261" r="70911" b="48865"/>
          <a:stretch/>
        </p:blipFill>
        <p:spPr>
          <a:xfrm>
            <a:off x="7902051" y="2220419"/>
            <a:ext cx="399209" cy="414144"/>
          </a:xfrm>
          <a:prstGeom prst="rect">
            <a:avLst/>
          </a:prstGeom>
        </p:spPr>
      </p:pic>
    </p:spTree>
    <p:extLst>
      <p:ext uri="{BB962C8B-B14F-4D97-AF65-F5344CB8AC3E}">
        <p14:creationId xmlns:p14="http://schemas.microsoft.com/office/powerpoint/2010/main" val="317615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magine 33">
            <a:extLst>
              <a:ext uri="{FF2B5EF4-FFF2-40B4-BE49-F238E27FC236}">
                <a16:creationId xmlns:a16="http://schemas.microsoft.com/office/drawing/2014/main" id="{BE7701A7-E239-4570-96DA-FFDF3DC42E58}"/>
              </a:ext>
            </a:extLst>
          </p:cNvPr>
          <p:cNvPicPr>
            <a:picLocks noChangeAspect="1"/>
          </p:cNvPicPr>
          <p:nvPr/>
        </p:nvPicPr>
        <p:blipFill>
          <a:blip r:embed="rId2"/>
          <a:stretch>
            <a:fillRect/>
          </a:stretch>
        </p:blipFill>
        <p:spPr>
          <a:xfrm>
            <a:off x="2780325" y="1460500"/>
            <a:ext cx="5321662" cy="2937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object 6">
            <a:extLst>
              <a:ext uri="{FF2B5EF4-FFF2-40B4-BE49-F238E27FC236}">
                <a16:creationId xmlns:a16="http://schemas.microsoft.com/office/drawing/2014/main" id="{965AFD8E-64E3-45CC-8D7E-74094437E27E}"/>
              </a:ext>
            </a:extLst>
          </p:cNvPr>
          <p:cNvSpPr txBox="1"/>
          <p:nvPr/>
        </p:nvSpPr>
        <p:spPr>
          <a:xfrm>
            <a:off x="2926556" y="4560817"/>
            <a:ext cx="5175431" cy="200165"/>
          </a:xfrm>
          <a:prstGeom prst="rect">
            <a:avLst/>
          </a:prstGeom>
        </p:spPr>
        <p:txBody>
          <a:bodyPr vert="horz" wrap="square" lIns="0" tIns="15349" rIns="0" bIns="0" rtlCol="0">
            <a:spAutoFit/>
          </a:bodyPr>
          <a:lstStyle/>
          <a:p>
            <a:pPr marL="15349">
              <a:spcBef>
                <a:spcPts val="121"/>
              </a:spcBef>
            </a:pPr>
            <a:r>
              <a:rPr lang="it-IT" sz="1200" dirty="0">
                <a:solidFill>
                  <a:schemeClr val="tx1">
                    <a:lumMod val="75000"/>
                    <a:lumOff val="25000"/>
                  </a:schemeClr>
                </a:solidFill>
                <a:latin typeface="Tahoma"/>
                <a:cs typeface="Tahoma"/>
              </a:rPr>
              <a:t>La scuola del villaggio nel 1848, </a:t>
            </a:r>
            <a:r>
              <a:rPr lang="it-IT" sz="1200" i="1" dirty="0">
                <a:solidFill>
                  <a:schemeClr val="tx1">
                    <a:lumMod val="75000"/>
                    <a:lumOff val="25000"/>
                  </a:schemeClr>
                </a:solidFill>
                <a:latin typeface="Tahoma"/>
                <a:cs typeface="Tahoma"/>
              </a:rPr>
              <a:t>Albert Anker 1896</a:t>
            </a:r>
            <a:endParaRPr sz="1200" i="1" dirty="0">
              <a:solidFill>
                <a:schemeClr val="tx1">
                  <a:lumMod val="75000"/>
                  <a:lumOff val="25000"/>
                </a:schemeClr>
              </a:solidFill>
              <a:latin typeface="Tahoma"/>
              <a:cs typeface="Tahoma"/>
            </a:endParaRPr>
          </a:p>
        </p:txBody>
      </p:sp>
      <p:grpSp>
        <p:nvGrpSpPr>
          <p:cNvPr id="2" name="object 8">
            <a:extLst>
              <a:ext uri="{FF2B5EF4-FFF2-40B4-BE49-F238E27FC236}">
                <a16:creationId xmlns:a16="http://schemas.microsoft.com/office/drawing/2014/main" id="{570C11C8-BB43-6791-CA6E-5FD9E0952610}"/>
              </a:ext>
            </a:extLst>
          </p:cNvPr>
          <p:cNvGrpSpPr/>
          <p:nvPr/>
        </p:nvGrpSpPr>
        <p:grpSpPr>
          <a:xfrm>
            <a:off x="8469073" y="88900"/>
            <a:ext cx="3733800" cy="546452"/>
            <a:chOff x="2049311" y="314875"/>
            <a:chExt cx="5370337" cy="700368"/>
          </a:xfrm>
        </p:grpSpPr>
        <p:sp>
          <p:nvSpPr>
            <p:cNvPr id="3" name="object 9">
              <a:extLst>
                <a:ext uri="{FF2B5EF4-FFF2-40B4-BE49-F238E27FC236}">
                  <a16:creationId xmlns:a16="http://schemas.microsoft.com/office/drawing/2014/main" id="{139FD702-4E7F-047B-B236-30EE7E361A50}"/>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4" name="object 10">
              <a:extLst>
                <a:ext uri="{FF2B5EF4-FFF2-40B4-BE49-F238E27FC236}">
                  <a16:creationId xmlns:a16="http://schemas.microsoft.com/office/drawing/2014/main" id="{B7AE0C59-B005-ACED-0049-3CF6F099554F}"/>
                </a:ext>
              </a:extLst>
            </p:cNvPr>
            <p:cNvPicPr/>
            <p:nvPr/>
          </p:nvPicPr>
          <p:blipFill>
            <a:blip r:embed="rId3" cstate="print"/>
            <a:stretch>
              <a:fillRect/>
            </a:stretch>
          </p:blipFill>
          <p:spPr>
            <a:xfrm>
              <a:off x="3977931" y="314875"/>
              <a:ext cx="1144303" cy="700368"/>
            </a:xfrm>
            <a:prstGeom prst="rect">
              <a:avLst/>
            </a:prstGeom>
          </p:spPr>
        </p:pic>
        <p:pic>
          <p:nvPicPr>
            <p:cNvPr id="5" name="object 11">
              <a:extLst>
                <a:ext uri="{FF2B5EF4-FFF2-40B4-BE49-F238E27FC236}">
                  <a16:creationId xmlns:a16="http://schemas.microsoft.com/office/drawing/2014/main" id="{124F3D67-BC0E-5EE7-F356-EB35FC83FD8A}"/>
                </a:ext>
              </a:extLst>
            </p:cNvPr>
            <p:cNvPicPr/>
            <p:nvPr/>
          </p:nvPicPr>
          <p:blipFill>
            <a:blip r:embed="rId4" cstate="print"/>
            <a:stretch>
              <a:fillRect/>
            </a:stretch>
          </p:blipFill>
          <p:spPr>
            <a:xfrm>
              <a:off x="2049311" y="329479"/>
              <a:ext cx="1013484" cy="668428"/>
            </a:xfrm>
            <a:prstGeom prst="rect">
              <a:avLst/>
            </a:prstGeom>
          </p:spPr>
        </p:pic>
        <p:sp>
          <p:nvSpPr>
            <p:cNvPr id="6" name="object 18">
              <a:extLst>
                <a:ext uri="{FF2B5EF4-FFF2-40B4-BE49-F238E27FC236}">
                  <a16:creationId xmlns:a16="http://schemas.microsoft.com/office/drawing/2014/main" id="{4BEF36A2-D38A-EDFD-470C-1AD6F744E2A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163000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8">
            <a:extLst>
              <a:ext uri="{FF2B5EF4-FFF2-40B4-BE49-F238E27FC236}">
                <a16:creationId xmlns:a16="http://schemas.microsoft.com/office/drawing/2014/main" id="{E8F34063-0FC6-037E-3165-764E387F604B}"/>
              </a:ext>
            </a:extLst>
          </p:cNvPr>
          <p:cNvGrpSpPr/>
          <p:nvPr/>
        </p:nvGrpSpPr>
        <p:grpSpPr>
          <a:xfrm>
            <a:off x="8469073" y="88900"/>
            <a:ext cx="3733800" cy="546452"/>
            <a:chOff x="2049311" y="314875"/>
            <a:chExt cx="5370337" cy="700368"/>
          </a:xfrm>
        </p:grpSpPr>
        <p:sp>
          <p:nvSpPr>
            <p:cNvPr id="3" name="object 9">
              <a:extLst>
                <a:ext uri="{FF2B5EF4-FFF2-40B4-BE49-F238E27FC236}">
                  <a16:creationId xmlns:a16="http://schemas.microsoft.com/office/drawing/2014/main" id="{AD9D9DB9-5CB4-6E49-8143-1C40B2C36514}"/>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4" name="object 10">
              <a:extLst>
                <a:ext uri="{FF2B5EF4-FFF2-40B4-BE49-F238E27FC236}">
                  <a16:creationId xmlns:a16="http://schemas.microsoft.com/office/drawing/2014/main" id="{6C4CF261-C58F-A2CD-BDA7-271DC7DC8967}"/>
                </a:ext>
              </a:extLst>
            </p:cNvPr>
            <p:cNvPicPr/>
            <p:nvPr/>
          </p:nvPicPr>
          <p:blipFill>
            <a:blip r:embed="rId2" cstate="print"/>
            <a:stretch>
              <a:fillRect/>
            </a:stretch>
          </p:blipFill>
          <p:spPr>
            <a:xfrm>
              <a:off x="3977931" y="314875"/>
              <a:ext cx="1144303" cy="700368"/>
            </a:xfrm>
            <a:prstGeom prst="rect">
              <a:avLst/>
            </a:prstGeom>
          </p:spPr>
        </p:pic>
        <p:pic>
          <p:nvPicPr>
            <p:cNvPr id="5" name="object 11">
              <a:extLst>
                <a:ext uri="{FF2B5EF4-FFF2-40B4-BE49-F238E27FC236}">
                  <a16:creationId xmlns:a16="http://schemas.microsoft.com/office/drawing/2014/main" id="{F09CE213-F343-B803-1407-CCADDF327DD0}"/>
                </a:ext>
              </a:extLst>
            </p:cNvPr>
            <p:cNvPicPr/>
            <p:nvPr/>
          </p:nvPicPr>
          <p:blipFill>
            <a:blip r:embed="rId3" cstate="print"/>
            <a:stretch>
              <a:fillRect/>
            </a:stretch>
          </p:blipFill>
          <p:spPr>
            <a:xfrm>
              <a:off x="2049311" y="329479"/>
              <a:ext cx="1013484" cy="668428"/>
            </a:xfrm>
            <a:prstGeom prst="rect">
              <a:avLst/>
            </a:prstGeom>
          </p:spPr>
        </p:pic>
        <p:sp>
          <p:nvSpPr>
            <p:cNvPr id="6" name="object 18">
              <a:extLst>
                <a:ext uri="{FF2B5EF4-FFF2-40B4-BE49-F238E27FC236}">
                  <a16:creationId xmlns:a16="http://schemas.microsoft.com/office/drawing/2014/main" id="{E75ADF70-9C22-A782-0246-034599D168A3}"/>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grpSp>
        <p:nvGrpSpPr>
          <p:cNvPr id="12" name="Gruppo 11">
            <a:extLst>
              <a:ext uri="{FF2B5EF4-FFF2-40B4-BE49-F238E27FC236}">
                <a16:creationId xmlns:a16="http://schemas.microsoft.com/office/drawing/2014/main" id="{2DD0A08F-CA58-EECE-CCE5-CC18D6B4A9B4}"/>
              </a:ext>
            </a:extLst>
          </p:cNvPr>
          <p:cNvGrpSpPr/>
          <p:nvPr/>
        </p:nvGrpSpPr>
        <p:grpSpPr>
          <a:xfrm>
            <a:off x="2653564" y="1689100"/>
            <a:ext cx="5575184" cy="3192213"/>
            <a:chOff x="2469356" y="2078909"/>
            <a:chExt cx="5575184" cy="3192213"/>
          </a:xfrm>
        </p:grpSpPr>
        <p:pic>
          <p:nvPicPr>
            <p:cNvPr id="8" name="Immagine 7" descr="Immagine che contiene schermata, design&#10;&#10;Il contenuto generato dall'IA potrebbe non essere corretto.">
              <a:extLst>
                <a:ext uri="{FF2B5EF4-FFF2-40B4-BE49-F238E27FC236}">
                  <a16:creationId xmlns:a16="http://schemas.microsoft.com/office/drawing/2014/main" id="{D085BF6C-6050-4538-5336-5B07EFEE7766}"/>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2469356" y="2078909"/>
              <a:ext cx="5392981" cy="838610"/>
            </a:xfrm>
            <a:prstGeom prst="rect">
              <a:avLst/>
            </a:prstGeom>
          </p:spPr>
        </p:pic>
        <p:pic>
          <p:nvPicPr>
            <p:cNvPr id="9" name="Immagine 8" descr="Immagine che contiene schermata, design&#10;&#10;Il contenuto generato dall'IA potrebbe non essere corretto.">
              <a:extLst>
                <a:ext uri="{FF2B5EF4-FFF2-40B4-BE49-F238E27FC236}">
                  <a16:creationId xmlns:a16="http://schemas.microsoft.com/office/drawing/2014/main" id="{E3ECE880-0BC1-AAC9-8473-FA42B39FA5F9}"/>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2583271" y="2862214"/>
              <a:ext cx="5392981" cy="838610"/>
            </a:xfrm>
            <a:prstGeom prst="rect">
              <a:avLst/>
            </a:prstGeom>
          </p:spPr>
        </p:pic>
        <p:pic>
          <p:nvPicPr>
            <p:cNvPr id="10" name="Immagine 9" descr="Immagine che contiene schermata, design&#10;&#10;Il contenuto generato dall'IA potrebbe non essere corretto.">
              <a:extLst>
                <a:ext uri="{FF2B5EF4-FFF2-40B4-BE49-F238E27FC236}">
                  <a16:creationId xmlns:a16="http://schemas.microsoft.com/office/drawing/2014/main" id="{33FF6891-21B7-8E74-7945-55364496E6B4}"/>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2604395" y="3645519"/>
              <a:ext cx="5392981" cy="838610"/>
            </a:xfrm>
            <a:prstGeom prst="rect">
              <a:avLst/>
            </a:prstGeom>
          </p:spPr>
        </p:pic>
        <p:pic>
          <p:nvPicPr>
            <p:cNvPr id="11" name="Immagine 10" descr="Immagine che contiene schermata, design&#10;&#10;Il contenuto generato dall'IA potrebbe non essere corretto.">
              <a:extLst>
                <a:ext uri="{FF2B5EF4-FFF2-40B4-BE49-F238E27FC236}">
                  <a16:creationId xmlns:a16="http://schemas.microsoft.com/office/drawing/2014/main" id="{783DBFDF-C6B4-79AA-DE17-7B63907A6E3D}"/>
                </a:ext>
              </a:extLst>
            </p:cNvPr>
            <p:cNvPicPr>
              <a:picLocks noChangeAspect="1"/>
            </p:cNvPicPr>
            <p:nvPr/>
          </p:nvPicPr>
          <p:blipFill>
            <a:blip r:embed="rId4" cstate="print">
              <a:extLst>
                <a:ext uri="{28A0092B-C50C-407E-A947-70E740481C1C}">
                  <a14:useLocalDpi xmlns:a14="http://schemas.microsoft.com/office/drawing/2010/main" val="0"/>
                </a:ext>
              </a:extLst>
            </a:blip>
            <a:srcRect l="8086" t="55586" r="64463" b="30086"/>
            <a:stretch/>
          </p:blipFill>
          <p:spPr>
            <a:xfrm>
              <a:off x="2651559" y="4432512"/>
              <a:ext cx="5392981" cy="838610"/>
            </a:xfrm>
            <a:prstGeom prst="rect">
              <a:avLst/>
            </a:prstGeom>
          </p:spPr>
        </p:pic>
      </p:grpSp>
      <p:sp>
        <p:nvSpPr>
          <p:cNvPr id="13" name="object 6">
            <a:extLst>
              <a:ext uri="{FF2B5EF4-FFF2-40B4-BE49-F238E27FC236}">
                <a16:creationId xmlns:a16="http://schemas.microsoft.com/office/drawing/2014/main" id="{8ED57803-A2F6-D6A0-C7E3-AB1A7F9D137A}"/>
              </a:ext>
            </a:extLst>
          </p:cNvPr>
          <p:cNvSpPr txBox="1"/>
          <p:nvPr/>
        </p:nvSpPr>
        <p:spPr>
          <a:xfrm>
            <a:off x="3123667" y="1904912"/>
            <a:ext cx="4452773" cy="374572"/>
          </a:xfrm>
          <a:prstGeom prst="rect">
            <a:avLst/>
          </a:prstGeom>
        </p:spPr>
        <p:txBody>
          <a:bodyPr vert="horz" wrap="square" lIns="0" tIns="15349" rIns="0" bIns="0" rtlCol="0">
            <a:spAutoFit/>
          </a:bodyPr>
          <a:lstStyle/>
          <a:p>
            <a:pPr marL="15349" algn="ctr">
              <a:lnSpc>
                <a:spcPct val="150000"/>
              </a:lnSpc>
              <a:spcBef>
                <a:spcPts val="121"/>
              </a:spcBef>
            </a:pPr>
            <a:r>
              <a:rPr lang="it-IT" dirty="0">
                <a:solidFill>
                  <a:schemeClr val="tx1">
                    <a:lumMod val="75000"/>
                    <a:lumOff val="25000"/>
                  </a:schemeClr>
                </a:solidFill>
                <a:latin typeface="Tahoma"/>
                <a:cs typeface="Tahoma"/>
              </a:rPr>
              <a:t>Finanziamenti: quali criteri?</a:t>
            </a:r>
          </a:p>
        </p:txBody>
      </p:sp>
      <p:sp>
        <p:nvSpPr>
          <p:cNvPr id="14" name="object 6">
            <a:extLst>
              <a:ext uri="{FF2B5EF4-FFF2-40B4-BE49-F238E27FC236}">
                <a16:creationId xmlns:a16="http://schemas.microsoft.com/office/drawing/2014/main" id="{9A441631-310C-06F5-2007-F363EAA95652}"/>
              </a:ext>
            </a:extLst>
          </p:cNvPr>
          <p:cNvSpPr txBox="1"/>
          <p:nvPr/>
        </p:nvSpPr>
        <p:spPr>
          <a:xfrm>
            <a:off x="3123666" y="2688217"/>
            <a:ext cx="4452773" cy="374572"/>
          </a:xfrm>
          <a:prstGeom prst="rect">
            <a:avLst/>
          </a:prstGeom>
        </p:spPr>
        <p:txBody>
          <a:bodyPr vert="horz" wrap="square" lIns="0" tIns="15349" rIns="0" bIns="0" rtlCol="0">
            <a:spAutoFit/>
          </a:bodyPr>
          <a:lstStyle/>
          <a:p>
            <a:pPr marL="15349" algn="ctr">
              <a:lnSpc>
                <a:spcPct val="150000"/>
              </a:lnSpc>
              <a:spcBef>
                <a:spcPts val="121"/>
              </a:spcBef>
            </a:pPr>
            <a:r>
              <a:rPr lang="it-IT" dirty="0">
                <a:solidFill>
                  <a:schemeClr val="tx1">
                    <a:lumMod val="75000"/>
                    <a:lumOff val="25000"/>
                  </a:schemeClr>
                </a:solidFill>
                <a:latin typeface="Tahoma"/>
                <a:cs typeface="Tahoma"/>
              </a:rPr>
              <a:t>Le fatiche dei FAMI</a:t>
            </a:r>
          </a:p>
        </p:txBody>
      </p:sp>
      <p:sp>
        <p:nvSpPr>
          <p:cNvPr id="15" name="object 6">
            <a:extLst>
              <a:ext uri="{FF2B5EF4-FFF2-40B4-BE49-F238E27FC236}">
                <a16:creationId xmlns:a16="http://schemas.microsoft.com/office/drawing/2014/main" id="{2B48810F-4F5D-B136-EC0D-2884A5DCED16}"/>
              </a:ext>
            </a:extLst>
          </p:cNvPr>
          <p:cNvSpPr txBox="1"/>
          <p:nvPr/>
        </p:nvSpPr>
        <p:spPr>
          <a:xfrm>
            <a:off x="3237582" y="3471522"/>
            <a:ext cx="4452773" cy="374572"/>
          </a:xfrm>
          <a:prstGeom prst="rect">
            <a:avLst/>
          </a:prstGeom>
        </p:spPr>
        <p:txBody>
          <a:bodyPr vert="horz" wrap="square" lIns="0" tIns="15349" rIns="0" bIns="0" rtlCol="0">
            <a:spAutoFit/>
          </a:bodyPr>
          <a:lstStyle/>
          <a:p>
            <a:pPr marL="15349" algn="ctr">
              <a:lnSpc>
                <a:spcPct val="150000"/>
              </a:lnSpc>
              <a:spcBef>
                <a:spcPts val="121"/>
              </a:spcBef>
            </a:pPr>
            <a:r>
              <a:rPr lang="it-IT" dirty="0">
                <a:solidFill>
                  <a:schemeClr val="tx1">
                    <a:lumMod val="75000"/>
                    <a:lumOff val="25000"/>
                  </a:schemeClr>
                </a:solidFill>
                <a:latin typeface="Tahoma"/>
                <a:cs typeface="Tahoma"/>
              </a:rPr>
              <a:t>L’esperienza dei Poli StarT</a:t>
            </a:r>
          </a:p>
        </p:txBody>
      </p:sp>
      <p:sp>
        <p:nvSpPr>
          <p:cNvPr id="7" name="object 6">
            <a:extLst>
              <a:ext uri="{FF2B5EF4-FFF2-40B4-BE49-F238E27FC236}">
                <a16:creationId xmlns:a16="http://schemas.microsoft.com/office/drawing/2014/main" id="{7F289A91-BC9D-4D7A-DEE2-774317D60510}"/>
              </a:ext>
            </a:extLst>
          </p:cNvPr>
          <p:cNvSpPr txBox="1"/>
          <p:nvPr/>
        </p:nvSpPr>
        <p:spPr>
          <a:xfrm>
            <a:off x="3237581" y="4254827"/>
            <a:ext cx="4452773" cy="374572"/>
          </a:xfrm>
          <a:prstGeom prst="rect">
            <a:avLst/>
          </a:prstGeom>
        </p:spPr>
        <p:txBody>
          <a:bodyPr vert="horz" wrap="square" lIns="0" tIns="15349" rIns="0" bIns="0" rtlCol="0">
            <a:spAutoFit/>
          </a:bodyPr>
          <a:lstStyle/>
          <a:p>
            <a:pPr marL="15349" algn="ctr">
              <a:lnSpc>
                <a:spcPct val="150000"/>
              </a:lnSpc>
              <a:spcBef>
                <a:spcPts val="121"/>
              </a:spcBef>
            </a:pPr>
            <a:r>
              <a:rPr lang="it-IT" dirty="0">
                <a:solidFill>
                  <a:schemeClr val="tx1">
                    <a:lumMod val="75000"/>
                    <a:lumOff val="25000"/>
                  </a:schemeClr>
                </a:solidFill>
                <a:latin typeface="Tahoma"/>
                <a:cs typeface="Tahoma"/>
              </a:rPr>
              <a:t>Orientamento organizzativo</a:t>
            </a:r>
            <a:endParaRPr i="1" dirty="0">
              <a:solidFill>
                <a:schemeClr val="tx1">
                  <a:lumMod val="75000"/>
                  <a:lumOff val="25000"/>
                </a:schemeClr>
              </a:solidFill>
              <a:latin typeface="Tahoma"/>
              <a:cs typeface="Tahoma"/>
            </a:endParaRPr>
          </a:p>
        </p:txBody>
      </p:sp>
    </p:spTree>
    <p:extLst>
      <p:ext uri="{BB962C8B-B14F-4D97-AF65-F5344CB8AC3E}">
        <p14:creationId xmlns:p14="http://schemas.microsoft.com/office/powerpoint/2010/main" val="311744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8">
            <a:extLst>
              <a:ext uri="{FF2B5EF4-FFF2-40B4-BE49-F238E27FC236}">
                <a16:creationId xmlns:a16="http://schemas.microsoft.com/office/drawing/2014/main" id="{40CA99F0-3DB3-7490-FD54-5700CBE07ED9}"/>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C46DE51C-4C67-8BF1-0340-7A17DED30BF6}"/>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CF755ACB-5925-1832-8C9F-B8F66EF4CBAF}"/>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692FFDFD-DD90-9291-6724-A16324D81B5E}"/>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DAA2FEC8-2584-392B-A122-24BD45E039B1}"/>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8" name="object 3">
            <a:extLst>
              <a:ext uri="{FF2B5EF4-FFF2-40B4-BE49-F238E27FC236}">
                <a16:creationId xmlns:a16="http://schemas.microsoft.com/office/drawing/2014/main" id="{3871562D-D623-AA2A-26F9-D3591FC6E552}"/>
              </a:ext>
            </a:extLst>
          </p:cNvPr>
          <p:cNvSpPr txBox="1"/>
          <p:nvPr/>
        </p:nvSpPr>
        <p:spPr>
          <a:xfrm>
            <a:off x="4526756" y="4949041"/>
            <a:ext cx="1828800" cy="200165"/>
          </a:xfrm>
          <a:prstGeom prst="rect">
            <a:avLst/>
          </a:prstGeom>
        </p:spPr>
        <p:txBody>
          <a:bodyPr vert="horz" wrap="square" lIns="0" tIns="15349" rIns="0" bIns="0" rtlCol="0">
            <a:spAutoFit/>
          </a:bodyPr>
          <a:lstStyle/>
          <a:p>
            <a:pPr marL="15349" algn="ctr">
              <a:spcBef>
                <a:spcPts val="121"/>
              </a:spcBef>
            </a:pPr>
            <a:r>
              <a:rPr lang="it-IT" sz="1200" dirty="0">
                <a:solidFill>
                  <a:srgbClr val="1669AA"/>
                </a:solidFill>
                <a:latin typeface="Tahoma"/>
                <a:cs typeface="Tahoma"/>
                <a:hlinkClick r:id="rId5">
                  <a:extLst>
                    <a:ext uri="{A12FA001-AC4F-418D-AE19-62706E023703}">
                      <ahyp:hlinkClr xmlns:ahyp="http://schemas.microsoft.com/office/drawing/2018/hyperlinkcolor" val="tx"/>
                    </a:ext>
                  </a:extLst>
                </a:hlinkClick>
              </a:rPr>
              <a:t>www.centrocome.it</a:t>
            </a:r>
            <a:endParaRPr lang="it-IT" sz="1200" dirty="0">
              <a:solidFill>
                <a:srgbClr val="1669AA"/>
              </a:solidFill>
              <a:latin typeface="Tahoma"/>
              <a:cs typeface="Tahoma"/>
            </a:endParaRPr>
          </a:p>
        </p:txBody>
      </p:sp>
      <p:pic>
        <p:nvPicPr>
          <p:cNvPr id="15" name="Immagine 14" descr="Immagine che contiene testo, schermata&#10;&#10;Il contenuto generato dall'IA potrebbe non essere corretto.">
            <a:extLst>
              <a:ext uri="{FF2B5EF4-FFF2-40B4-BE49-F238E27FC236}">
                <a16:creationId xmlns:a16="http://schemas.microsoft.com/office/drawing/2014/main" id="{759BED9E-AA63-0046-DB25-FA63B0B7C6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4156" y="1806851"/>
            <a:ext cx="5589389" cy="2895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bject 6">
            <a:extLst>
              <a:ext uri="{FF2B5EF4-FFF2-40B4-BE49-F238E27FC236}">
                <a16:creationId xmlns:a16="http://schemas.microsoft.com/office/drawing/2014/main" id="{827D7855-699F-E988-E125-73A3C0D2B756}"/>
              </a:ext>
            </a:extLst>
          </p:cNvPr>
          <p:cNvSpPr txBox="1"/>
          <p:nvPr/>
        </p:nvSpPr>
        <p:spPr>
          <a:xfrm>
            <a:off x="1985539" y="525665"/>
            <a:ext cx="3338113"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151860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85539" y="2451100"/>
            <a:ext cx="7214400" cy="2036565"/>
          </a:xfrm>
          <a:prstGeom prst="rect">
            <a:avLst/>
          </a:prstGeom>
        </p:spPr>
        <p:txBody>
          <a:bodyPr vert="horz" wrap="square" lIns="0" tIns="15349" rIns="0" bIns="0" rtlCol="0">
            <a:spAutoFit/>
          </a:bodyPr>
          <a:lstStyle/>
          <a:p>
            <a:pPr marL="15349" algn="just">
              <a:lnSpc>
                <a:spcPct val="150000"/>
              </a:lnSpc>
              <a:spcBef>
                <a:spcPts val="121"/>
              </a:spcBef>
            </a:pPr>
            <a:r>
              <a:rPr lang="it-IT" dirty="0">
                <a:solidFill>
                  <a:schemeClr val="tx1">
                    <a:lumMod val="75000"/>
                    <a:lumOff val="25000"/>
                  </a:schemeClr>
                </a:solidFill>
                <a:latin typeface="Tahoma"/>
                <a:cs typeface="Tahoma"/>
              </a:rPr>
              <a:t>Il servizio di mediazione a chiamata coinvolge mediatori </a:t>
            </a:r>
            <a:r>
              <a:rPr lang="it-IT" dirty="0">
                <a:solidFill>
                  <a:srgbClr val="1E9CB4"/>
                </a:solidFill>
                <a:latin typeface="Tahoma"/>
                <a:cs typeface="Tahoma"/>
              </a:rPr>
              <a:t>esperti</a:t>
            </a:r>
            <a:r>
              <a:rPr lang="it-IT" dirty="0">
                <a:solidFill>
                  <a:schemeClr val="tx1">
                    <a:lumMod val="75000"/>
                    <a:lumOff val="25000"/>
                  </a:schemeClr>
                </a:solidFill>
                <a:latin typeface="Tahoma"/>
                <a:cs typeface="Tahoma"/>
              </a:rPr>
              <a:t> e </a:t>
            </a:r>
            <a:r>
              <a:rPr lang="it-IT" dirty="0">
                <a:solidFill>
                  <a:srgbClr val="1E9CB4"/>
                </a:solidFill>
                <a:latin typeface="Tahoma"/>
                <a:cs typeface="Tahoma"/>
              </a:rPr>
              <a:t>madrelingua</a:t>
            </a:r>
            <a:r>
              <a:rPr lang="it-IT" dirty="0">
                <a:solidFill>
                  <a:schemeClr val="tx1">
                    <a:lumMod val="75000"/>
                    <a:lumOff val="25000"/>
                  </a:schemeClr>
                </a:solidFill>
                <a:latin typeface="Tahoma"/>
                <a:cs typeface="Tahoma"/>
              </a:rPr>
              <a:t>, è rivolto sia ai </a:t>
            </a:r>
            <a:r>
              <a:rPr lang="it-IT" dirty="0">
                <a:solidFill>
                  <a:srgbClr val="1E9CB4"/>
                </a:solidFill>
                <a:latin typeface="Tahoma"/>
                <a:cs typeface="Tahoma"/>
              </a:rPr>
              <a:t>servizi interni </a:t>
            </a:r>
            <a:r>
              <a:rPr lang="it-IT" dirty="0">
                <a:solidFill>
                  <a:schemeClr val="tx1">
                    <a:lumMod val="75000"/>
                    <a:lumOff val="25000"/>
                  </a:schemeClr>
                </a:solidFill>
                <a:latin typeface="Tahoma"/>
                <a:cs typeface="Tahoma"/>
              </a:rPr>
              <a:t>sia a </a:t>
            </a:r>
            <a:r>
              <a:rPr lang="it-IT" dirty="0">
                <a:solidFill>
                  <a:srgbClr val="1E9CB4"/>
                </a:solidFill>
                <a:latin typeface="Tahoma"/>
                <a:cs typeface="Tahoma"/>
              </a:rPr>
              <a:t>enti esterni</a:t>
            </a:r>
            <a:r>
              <a:rPr lang="it-IT" dirty="0">
                <a:solidFill>
                  <a:schemeClr val="tx1">
                    <a:lumMod val="75000"/>
                    <a:lumOff val="25000"/>
                  </a:schemeClr>
                </a:solidFill>
                <a:latin typeface="Tahoma"/>
                <a:cs typeface="Tahoma"/>
              </a:rPr>
              <a:t>, con cui collabora in ambito legale, socio-educativo, sanitario, scolastico e formativo. Può contare su </a:t>
            </a:r>
            <a:r>
              <a:rPr lang="it-IT" dirty="0">
                <a:solidFill>
                  <a:srgbClr val="1E9CB4"/>
                </a:solidFill>
                <a:latin typeface="Tahoma"/>
                <a:cs typeface="Tahoma"/>
              </a:rPr>
              <a:t>150 mediatori </a:t>
            </a:r>
            <a:r>
              <a:rPr lang="it-IT" dirty="0">
                <a:solidFill>
                  <a:schemeClr val="tx1">
                    <a:lumMod val="75000"/>
                    <a:lumOff val="25000"/>
                  </a:schemeClr>
                </a:solidFill>
                <a:latin typeface="Tahoma"/>
                <a:cs typeface="Tahoma"/>
              </a:rPr>
              <a:t>con una copertura di oltre </a:t>
            </a:r>
            <a:r>
              <a:rPr lang="it-IT" dirty="0">
                <a:solidFill>
                  <a:srgbClr val="1E9CB4"/>
                </a:solidFill>
                <a:latin typeface="Tahoma"/>
                <a:cs typeface="Tahoma"/>
              </a:rPr>
              <a:t>30 lingue e dialetti diversi</a:t>
            </a:r>
            <a:r>
              <a:rPr lang="it-IT" dirty="0">
                <a:solidFill>
                  <a:schemeClr val="tx1">
                    <a:lumMod val="75000"/>
                    <a:lumOff val="25000"/>
                  </a:schemeClr>
                </a:solidFill>
                <a:latin typeface="Tahoma"/>
                <a:cs typeface="Tahoma"/>
              </a:rPr>
              <a:t>.</a:t>
            </a:r>
          </a:p>
        </p:txBody>
      </p:sp>
      <p:grpSp>
        <p:nvGrpSpPr>
          <p:cNvPr id="4" name="object 8">
            <a:extLst>
              <a:ext uri="{FF2B5EF4-FFF2-40B4-BE49-F238E27FC236}">
                <a16:creationId xmlns:a16="http://schemas.microsoft.com/office/drawing/2014/main" id="{455C2BCE-8F08-AB8B-D9EB-C31AB9B91EC2}"/>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BA38AE96-FE76-6FAD-C607-4CED646882D0}"/>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81D6AE13-6CEC-4688-EBDF-52B975E696F1}"/>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9D71875D-3240-6225-D1F4-BCBE21E1B34B}"/>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42BEB222-151A-6E56-27F4-FD11C12B42C1}"/>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grpSp>
        <p:nvGrpSpPr>
          <p:cNvPr id="8" name="Gruppo 7">
            <a:extLst>
              <a:ext uri="{FF2B5EF4-FFF2-40B4-BE49-F238E27FC236}">
                <a16:creationId xmlns:a16="http://schemas.microsoft.com/office/drawing/2014/main" id="{F394A78C-5279-D9B2-9B77-1A6CBDB19397}"/>
              </a:ext>
            </a:extLst>
          </p:cNvPr>
          <p:cNvGrpSpPr/>
          <p:nvPr/>
        </p:nvGrpSpPr>
        <p:grpSpPr>
          <a:xfrm>
            <a:off x="1682374" y="1290595"/>
            <a:ext cx="6422013" cy="1006646"/>
            <a:chOff x="4646686" y="3673558"/>
            <a:chExt cx="2768477" cy="832925"/>
          </a:xfrm>
        </p:grpSpPr>
        <p:pic>
          <p:nvPicPr>
            <p:cNvPr id="9" name="Immagine 8" descr="Immagine che contiene schermata, nero, design&#10;&#10;Il contenuto generato dall'IA potrebbe non essere corretto.">
              <a:extLst>
                <a:ext uri="{FF2B5EF4-FFF2-40B4-BE49-F238E27FC236}">
                  <a16:creationId xmlns:a16="http://schemas.microsoft.com/office/drawing/2014/main" id="{B2B68158-55EF-E7ED-7218-F0E872B383BB}"/>
                </a:ext>
              </a:extLst>
            </p:cNvPr>
            <p:cNvPicPr>
              <a:picLocks noChangeAspect="1"/>
            </p:cNvPicPr>
            <p:nvPr/>
          </p:nvPicPr>
          <p:blipFill>
            <a:blip r:embed="rId5" cstate="print">
              <a:extLst>
                <a:ext uri="{28A0092B-C50C-407E-A947-70E740481C1C}">
                  <a14:useLocalDpi xmlns:a14="http://schemas.microsoft.com/office/drawing/2010/main" val="0"/>
                </a:ext>
              </a:extLst>
            </a:blip>
            <a:srcRect l="8556" t="23611" r="63992" b="62446"/>
            <a:stretch/>
          </p:blipFill>
          <p:spPr>
            <a:xfrm>
              <a:off x="4646686" y="3673558"/>
              <a:ext cx="2768477" cy="832925"/>
            </a:xfrm>
            <a:prstGeom prst="rect">
              <a:avLst/>
            </a:prstGeom>
          </p:spPr>
        </p:pic>
        <p:sp>
          <p:nvSpPr>
            <p:cNvPr id="10" name="object 6">
              <a:extLst>
                <a:ext uri="{FF2B5EF4-FFF2-40B4-BE49-F238E27FC236}">
                  <a16:creationId xmlns:a16="http://schemas.microsoft.com/office/drawing/2014/main" id="{4BA7E451-8DF0-DC46-380D-F1D91FAF3E96}"/>
                </a:ext>
              </a:extLst>
            </p:cNvPr>
            <p:cNvSpPr txBox="1"/>
            <p:nvPr/>
          </p:nvSpPr>
          <p:spPr>
            <a:xfrm>
              <a:off x="4820077" y="3943544"/>
              <a:ext cx="2296279" cy="2929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Ambito Mediazione linguistico culturale </a:t>
              </a:r>
              <a:endParaRPr sz="2200" dirty="0">
                <a:solidFill>
                  <a:srgbClr val="1669AA"/>
                </a:solidFill>
                <a:latin typeface="Tahoma"/>
                <a:cs typeface="Tahoma"/>
              </a:endParaRPr>
            </a:p>
          </p:txBody>
        </p:sp>
      </p:grpSp>
      <p:sp>
        <p:nvSpPr>
          <p:cNvPr id="11" name="object 6">
            <a:extLst>
              <a:ext uri="{FF2B5EF4-FFF2-40B4-BE49-F238E27FC236}">
                <a16:creationId xmlns:a16="http://schemas.microsoft.com/office/drawing/2014/main" id="{03BBE53F-0B05-049F-8814-733974B6B896}"/>
              </a:ext>
            </a:extLst>
          </p:cNvPr>
          <p:cNvSpPr txBox="1"/>
          <p:nvPr/>
        </p:nvSpPr>
        <p:spPr>
          <a:xfrm>
            <a:off x="1985539" y="525665"/>
            <a:ext cx="3338113"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231505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43A82-AB6C-9DC5-4B92-1AB9BEEECCD2}"/>
            </a:ext>
          </a:extLst>
        </p:cNvPr>
        <p:cNvGrpSpPr/>
        <p:nvPr/>
      </p:nvGrpSpPr>
      <p:grpSpPr>
        <a:xfrm>
          <a:off x="0" y="0"/>
          <a:ext cx="0" cy="0"/>
          <a:chOff x="0" y="0"/>
          <a:chExt cx="0" cy="0"/>
        </a:xfrm>
      </p:grpSpPr>
      <p:grpSp>
        <p:nvGrpSpPr>
          <p:cNvPr id="3" name="object 8">
            <a:extLst>
              <a:ext uri="{FF2B5EF4-FFF2-40B4-BE49-F238E27FC236}">
                <a16:creationId xmlns:a16="http://schemas.microsoft.com/office/drawing/2014/main" id="{FA5C6F99-B3A3-39A8-6E00-A112D0422797}"/>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B73A41F2-1102-2697-AC92-71B16D85A638}"/>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96DEF35D-CEDA-4582-879A-0A05E36FBFA2}"/>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B68A7A67-0BD9-52EC-C3C9-1CDF88099220}"/>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676C21CA-FCC2-4381-FE92-D75177218B6A}"/>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8" name="object 3">
            <a:extLst>
              <a:ext uri="{FF2B5EF4-FFF2-40B4-BE49-F238E27FC236}">
                <a16:creationId xmlns:a16="http://schemas.microsoft.com/office/drawing/2014/main" id="{187F7FF2-870A-02C4-8E96-3B7B15B8A26C}"/>
              </a:ext>
            </a:extLst>
          </p:cNvPr>
          <p:cNvSpPr txBox="1"/>
          <p:nvPr/>
        </p:nvSpPr>
        <p:spPr>
          <a:xfrm>
            <a:off x="4526756" y="4949041"/>
            <a:ext cx="1828800" cy="200165"/>
          </a:xfrm>
          <a:prstGeom prst="rect">
            <a:avLst/>
          </a:prstGeom>
        </p:spPr>
        <p:txBody>
          <a:bodyPr vert="horz" wrap="square" lIns="0" tIns="15349" rIns="0" bIns="0" rtlCol="0">
            <a:spAutoFit/>
          </a:bodyPr>
          <a:lstStyle/>
          <a:p>
            <a:pPr marL="15349" algn="ctr">
              <a:spcBef>
                <a:spcPts val="121"/>
              </a:spcBef>
            </a:pPr>
            <a:r>
              <a:rPr lang="it-IT" sz="1200" dirty="0">
                <a:solidFill>
                  <a:srgbClr val="1669AA"/>
                </a:solidFill>
                <a:latin typeface="Tahoma"/>
                <a:cs typeface="Tahoma"/>
                <a:hlinkClick r:id="rId5">
                  <a:extLst>
                    <a:ext uri="{A12FA001-AC4F-418D-AE19-62706E023703}">
                      <ahyp:hlinkClr xmlns:ahyp="http://schemas.microsoft.com/office/drawing/2018/hyperlinkcolor" val="tx"/>
                    </a:ext>
                  </a:extLst>
                </a:hlinkClick>
              </a:rPr>
              <a:t>www.centrocome.it</a:t>
            </a:r>
            <a:endParaRPr lang="it-IT" sz="1200" dirty="0">
              <a:solidFill>
                <a:srgbClr val="1669AA"/>
              </a:solidFill>
              <a:latin typeface="Tahoma"/>
              <a:cs typeface="Tahoma"/>
            </a:endParaRPr>
          </a:p>
        </p:txBody>
      </p:sp>
      <p:pic>
        <p:nvPicPr>
          <p:cNvPr id="15" name="Immagine 14">
            <a:extLst>
              <a:ext uri="{FF2B5EF4-FFF2-40B4-BE49-F238E27FC236}">
                <a16:creationId xmlns:a16="http://schemas.microsoft.com/office/drawing/2014/main" id="{1106FF72-A085-B713-5CFB-74E964D86B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92216" y="1765300"/>
            <a:ext cx="5497879" cy="3017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bject 6">
            <a:extLst>
              <a:ext uri="{FF2B5EF4-FFF2-40B4-BE49-F238E27FC236}">
                <a16:creationId xmlns:a16="http://schemas.microsoft.com/office/drawing/2014/main" id="{D3A4E640-A4C2-88BA-A3D9-8CA303944596}"/>
              </a:ext>
            </a:extLst>
          </p:cNvPr>
          <p:cNvSpPr txBox="1"/>
          <p:nvPr/>
        </p:nvSpPr>
        <p:spPr>
          <a:xfrm>
            <a:off x="1985539" y="525665"/>
            <a:ext cx="3338113"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3709059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8259" y="2176135"/>
            <a:ext cx="7344000" cy="2503359"/>
          </a:xfrm>
          <a:prstGeom prst="rect">
            <a:avLst/>
          </a:prstGeom>
        </p:spPr>
        <p:txBody>
          <a:bodyPr vert="horz" wrap="square" lIns="0" tIns="15349" rIns="0" bIns="0" rtlCol="0">
            <a:spAutoFit/>
          </a:bodyPr>
          <a:lstStyle/>
          <a:p>
            <a:pPr marL="301099" indent="-285750" algn="just">
              <a:lnSpc>
                <a:spcPct val="150000"/>
              </a:lnSpc>
              <a:spcBef>
                <a:spcPts val="121"/>
              </a:spcBef>
              <a:buFont typeface="Wingdings" pitchFamily="2" charset="2"/>
              <a:buChar char="§"/>
            </a:pPr>
            <a:r>
              <a:rPr lang="it-IT" dirty="0">
                <a:solidFill>
                  <a:schemeClr val="tx1">
                    <a:lumMod val="75000"/>
                    <a:lumOff val="25000"/>
                  </a:schemeClr>
                </a:solidFill>
                <a:latin typeface="Tahoma"/>
                <a:cs typeface="Tahoma"/>
              </a:rPr>
              <a:t>selezione di primo livello con bilanci di competenze narrativi e autobiografici;</a:t>
            </a:r>
          </a:p>
          <a:p>
            <a:pPr marL="301099" indent="-285750" algn="just">
              <a:lnSpc>
                <a:spcPct val="150000"/>
              </a:lnSpc>
              <a:spcBef>
                <a:spcPts val="121"/>
              </a:spcBef>
              <a:buFont typeface="Wingdings" pitchFamily="2" charset="2"/>
              <a:buChar char="§"/>
            </a:pPr>
            <a:r>
              <a:rPr lang="it-IT" dirty="0">
                <a:solidFill>
                  <a:schemeClr val="tx1">
                    <a:lumMod val="75000"/>
                    <a:lumOff val="25000"/>
                  </a:schemeClr>
                </a:solidFill>
                <a:latin typeface="Tahoma"/>
                <a:cs typeface="Tahoma"/>
              </a:rPr>
              <a:t>formazione propedeutica </a:t>
            </a:r>
            <a:r>
              <a:rPr lang="it-IT" dirty="0" err="1">
                <a:solidFill>
                  <a:schemeClr val="tx1">
                    <a:lumMod val="75000"/>
                    <a:lumOff val="25000"/>
                  </a:schemeClr>
                </a:solidFill>
                <a:latin typeface="Tahoma"/>
                <a:cs typeface="Tahoma"/>
              </a:rPr>
              <a:t>pre</a:t>
            </a:r>
            <a:r>
              <a:rPr lang="it-IT" dirty="0">
                <a:solidFill>
                  <a:schemeClr val="tx1">
                    <a:lumMod val="75000"/>
                    <a:lumOff val="25000"/>
                  </a:schemeClr>
                </a:solidFill>
                <a:latin typeface="Tahoma"/>
                <a:cs typeface="Tahoma"/>
              </a:rPr>
              <a:t>-professionalizzante (</a:t>
            </a:r>
            <a:r>
              <a:rPr lang="it-IT" i="1" dirty="0">
                <a:solidFill>
                  <a:schemeClr val="tx1">
                    <a:lumMod val="75000"/>
                    <a:lumOff val="25000"/>
                  </a:schemeClr>
                </a:solidFill>
                <a:latin typeface="Tahoma"/>
                <a:cs typeface="Tahoma"/>
              </a:rPr>
              <a:t>soft </a:t>
            </a:r>
            <a:r>
              <a:rPr lang="it-IT" dirty="0">
                <a:solidFill>
                  <a:schemeClr val="tx1">
                    <a:lumMod val="75000"/>
                    <a:lumOff val="25000"/>
                  </a:schemeClr>
                </a:solidFill>
                <a:latin typeface="Tahoma"/>
                <a:cs typeface="Tahoma"/>
              </a:rPr>
              <a:t>e</a:t>
            </a:r>
            <a:r>
              <a:rPr lang="it-IT" i="1" dirty="0">
                <a:solidFill>
                  <a:schemeClr val="tx1">
                    <a:lumMod val="75000"/>
                    <a:lumOff val="25000"/>
                  </a:schemeClr>
                </a:solidFill>
                <a:latin typeface="Tahoma"/>
                <a:cs typeface="Tahoma"/>
              </a:rPr>
              <a:t> life skills</a:t>
            </a:r>
            <a:r>
              <a:rPr lang="it-IT" dirty="0">
                <a:solidFill>
                  <a:schemeClr val="tx1">
                    <a:lumMod val="75000"/>
                    <a:lumOff val="25000"/>
                  </a:schemeClr>
                </a:solidFill>
                <a:latin typeface="Tahoma"/>
                <a:cs typeface="Tahoma"/>
              </a:rPr>
              <a:t>);</a:t>
            </a:r>
          </a:p>
          <a:p>
            <a:pPr marL="301099" indent="-285750" algn="just">
              <a:lnSpc>
                <a:spcPct val="150000"/>
              </a:lnSpc>
              <a:spcBef>
                <a:spcPts val="121"/>
              </a:spcBef>
              <a:buFont typeface="Wingdings" pitchFamily="2" charset="2"/>
              <a:buChar char="§"/>
            </a:pPr>
            <a:r>
              <a:rPr lang="it-IT" dirty="0">
                <a:solidFill>
                  <a:schemeClr val="tx1">
                    <a:lumMod val="75000"/>
                    <a:lumOff val="25000"/>
                  </a:schemeClr>
                </a:solidFill>
                <a:latin typeface="Tahoma"/>
                <a:cs typeface="Tahoma"/>
              </a:rPr>
              <a:t>tutoring educativo nel corso del percorso d’inserimento lavorativo;</a:t>
            </a:r>
          </a:p>
          <a:p>
            <a:pPr marL="301099" indent="-285750" algn="just">
              <a:lnSpc>
                <a:spcPct val="150000"/>
              </a:lnSpc>
              <a:spcBef>
                <a:spcPts val="121"/>
              </a:spcBef>
              <a:buFont typeface="Wingdings" pitchFamily="2" charset="2"/>
              <a:buChar char="§"/>
            </a:pPr>
            <a:r>
              <a:rPr lang="it-IT" dirty="0">
                <a:solidFill>
                  <a:schemeClr val="tx1">
                    <a:lumMod val="75000"/>
                    <a:lumOff val="25000"/>
                  </a:schemeClr>
                </a:solidFill>
                <a:latin typeface="Tahoma"/>
                <a:cs typeface="Tahoma"/>
              </a:rPr>
              <a:t>tutoring linguistico;</a:t>
            </a:r>
          </a:p>
          <a:p>
            <a:pPr marL="301099" indent="-285750" algn="just">
              <a:lnSpc>
                <a:spcPct val="150000"/>
              </a:lnSpc>
              <a:spcBef>
                <a:spcPts val="121"/>
              </a:spcBef>
              <a:buFont typeface="Wingdings" pitchFamily="2" charset="2"/>
              <a:buChar char="§"/>
            </a:pPr>
            <a:r>
              <a:rPr lang="it-IT" dirty="0">
                <a:solidFill>
                  <a:schemeClr val="tx1">
                    <a:lumMod val="75000"/>
                    <a:lumOff val="25000"/>
                  </a:schemeClr>
                </a:solidFill>
                <a:latin typeface="Tahoma"/>
                <a:cs typeface="Tahoma"/>
              </a:rPr>
              <a:t>educazione finanziaria</a:t>
            </a:r>
            <a:r>
              <a:rPr lang="it-IT" sz="1400" dirty="0">
                <a:solidFill>
                  <a:schemeClr val="tx1">
                    <a:lumMod val="75000"/>
                    <a:lumOff val="25000"/>
                  </a:schemeClr>
                </a:solidFill>
                <a:latin typeface="Tahoma"/>
                <a:cs typeface="Tahoma"/>
              </a:rPr>
              <a:t>.</a:t>
            </a:r>
          </a:p>
        </p:txBody>
      </p:sp>
      <p:grpSp>
        <p:nvGrpSpPr>
          <p:cNvPr id="4" name="object 8">
            <a:extLst>
              <a:ext uri="{FF2B5EF4-FFF2-40B4-BE49-F238E27FC236}">
                <a16:creationId xmlns:a16="http://schemas.microsoft.com/office/drawing/2014/main" id="{94D90A46-43E8-639B-88EC-52FA16CF177D}"/>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2" name="object 6">
            <a:extLst>
              <a:ext uri="{FF2B5EF4-FFF2-40B4-BE49-F238E27FC236}">
                <a16:creationId xmlns:a16="http://schemas.microsoft.com/office/drawing/2014/main" id="{8077D453-D64E-22FF-54A6-3D90F898C269}"/>
              </a:ext>
            </a:extLst>
          </p:cNvPr>
          <p:cNvSpPr txBox="1"/>
          <p:nvPr/>
        </p:nvSpPr>
        <p:spPr>
          <a:xfrm>
            <a:off x="1923743" y="50712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grpSp>
        <p:nvGrpSpPr>
          <p:cNvPr id="8" name="Gruppo 7">
            <a:extLst>
              <a:ext uri="{FF2B5EF4-FFF2-40B4-BE49-F238E27FC236}">
                <a16:creationId xmlns:a16="http://schemas.microsoft.com/office/drawing/2014/main" id="{60B6EAE5-0A38-84B5-E2D2-8215276E586E}"/>
              </a:ext>
            </a:extLst>
          </p:cNvPr>
          <p:cNvGrpSpPr/>
          <p:nvPr/>
        </p:nvGrpSpPr>
        <p:grpSpPr>
          <a:xfrm>
            <a:off x="1707356" y="1291448"/>
            <a:ext cx="7848598" cy="884687"/>
            <a:chOff x="4620720" y="3795308"/>
            <a:chExt cx="2579819" cy="732013"/>
          </a:xfrm>
        </p:grpSpPr>
        <p:pic>
          <p:nvPicPr>
            <p:cNvPr id="9" name="Immagine 8" descr="Immagine che contiene schermata, nero, design&#10;&#10;Il contenuto generato dall'IA potrebbe non essere corretto.">
              <a:extLst>
                <a:ext uri="{FF2B5EF4-FFF2-40B4-BE49-F238E27FC236}">
                  <a16:creationId xmlns:a16="http://schemas.microsoft.com/office/drawing/2014/main" id="{2C4CBD87-CC5D-A484-E237-86CA33B7AE3D}"/>
                </a:ext>
              </a:extLst>
            </p:cNvPr>
            <p:cNvPicPr>
              <a:picLocks noChangeAspect="1"/>
            </p:cNvPicPr>
            <p:nvPr/>
          </p:nvPicPr>
          <p:blipFill>
            <a:blip r:embed="rId5" cstate="print">
              <a:extLst>
                <a:ext uri="{28A0092B-C50C-407E-A947-70E740481C1C}">
                  <a14:useLocalDpi xmlns:a14="http://schemas.microsoft.com/office/drawing/2010/main" val="0"/>
                </a:ext>
              </a:extLst>
            </a:blip>
            <a:srcRect l="8556" t="23611" r="63992" b="62446"/>
            <a:stretch/>
          </p:blipFill>
          <p:spPr>
            <a:xfrm>
              <a:off x="4620720" y="3795308"/>
              <a:ext cx="2579819" cy="732013"/>
            </a:xfrm>
            <a:prstGeom prst="rect">
              <a:avLst/>
            </a:prstGeom>
          </p:spPr>
        </p:pic>
        <p:sp>
          <p:nvSpPr>
            <p:cNvPr id="10" name="object 6">
              <a:extLst>
                <a:ext uri="{FF2B5EF4-FFF2-40B4-BE49-F238E27FC236}">
                  <a16:creationId xmlns:a16="http://schemas.microsoft.com/office/drawing/2014/main" id="{90DEB8CB-7564-213F-C1C1-90ECC39CB5E6}"/>
                </a:ext>
              </a:extLst>
            </p:cNvPr>
            <p:cNvSpPr txBox="1"/>
            <p:nvPr/>
          </p:nvSpPr>
          <p:spPr>
            <a:xfrm>
              <a:off x="4695860" y="4014837"/>
              <a:ext cx="2354399" cy="2929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Ambito Formazione e accompagnamento al lavoro </a:t>
              </a:r>
              <a:endParaRPr sz="2200" dirty="0">
                <a:solidFill>
                  <a:srgbClr val="1669AA"/>
                </a:solidFill>
                <a:latin typeface="Tahoma"/>
                <a:cs typeface="Tahoma"/>
              </a:endParaRPr>
            </a:p>
          </p:txBody>
        </p:sp>
      </p:grpSp>
    </p:spTree>
    <p:extLst>
      <p:ext uri="{BB962C8B-B14F-4D97-AF65-F5344CB8AC3E}">
        <p14:creationId xmlns:p14="http://schemas.microsoft.com/office/powerpoint/2010/main" val="1188602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1480A4AD-E2A2-4969-8FBF-8893FF6634D0}"/>
              </a:ext>
            </a:extLst>
          </p:cNvPr>
          <p:cNvSpPr txBox="1"/>
          <p:nvPr/>
        </p:nvSpPr>
        <p:spPr>
          <a:xfrm>
            <a:off x="4679156" y="2028880"/>
            <a:ext cx="5328263" cy="2550616"/>
          </a:xfrm>
          <a:prstGeom prst="rect">
            <a:avLst/>
          </a:prstGeom>
        </p:spPr>
        <p:txBody>
          <a:bodyPr vert="horz" wrap="square" lIns="0" tIns="15349" rIns="0" bIns="0" rtlCol="0">
            <a:spAutoFit/>
          </a:bodyPr>
          <a:lstStyle/>
          <a:p>
            <a:pPr marL="15349" algn="just">
              <a:lnSpc>
                <a:spcPct val="150000"/>
              </a:lnSpc>
              <a:spcBef>
                <a:spcPts val="121"/>
              </a:spcBef>
            </a:pPr>
            <a:r>
              <a:rPr lang="it-IT" sz="1600" dirty="0">
                <a:solidFill>
                  <a:schemeClr val="tx1">
                    <a:lumMod val="75000"/>
                    <a:lumOff val="25000"/>
                  </a:schemeClr>
                </a:solidFill>
                <a:latin typeface="Tahoma"/>
                <a:cs typeface="Tahoma"/>
              </a:rPr>
              <a:t>Il Centro Come si rivolge in particolare a dirigenti scolastici, insegnanti e operatori della scuola; operatori sociali dei servizi pubblici e privati; volontari; studenti; famiglie e minori stranieri; cittadini stranieri, uomini e donne, richiedenti asilo e titolari di protezione internazionale; minori stranieri non accompagnati; donne vittime di tratta e di violenza.</a:t>
            </a:r>
            <a:endParaRPr sz="1600" dirty="0">
              <a:solidFill>
                <a:schemeClr val="tx1">
                  <a:lumMod val="75000"/>
                  <a:lumOff val="25000"/>
                </a:schemeClr>
              </a:solidFill>
              <a:latin typeface="Tahoma"/>
              <a:cs typeface="Tahoma"/>
            </a:endParaRPr>
          </a:p>
        </p:txBody>
      </p:sp>
      <p:grpSp>
        <p:nvGrpSpPr>
          <p:cNvPr id="3" name="object 8">
            <a:extLst>
              <a:ext uri="{FF2B5EF4-FFF2-40B4-BE49-F238E27FC236}">
                <a16:creationId xmlns:a16="http://schemas.microsoft.com/office/drawing/2014/main" id="{49576EAD-218A-B253-AE72-B1C6C0485E1C}"/>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5827447D-1EBE-5911-4335-80C098B222FD}"/>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70087851-1EE2-4AF7-A939-D5EADE3978D3}"/>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A2B33D55-D609-4B53-2E2B-F50B29FF1CAB}"/>
                </a:ext>
              </a:extLst>
            </p:cNvPr>
            <p:cNvPicPr/>
            <p:nvPr/>
          </p:nvPicPr>
          <p:blipFill>
            <a:blip r:embed="rId4" cstate="print"/>
            <a:stretch>
              <a:fillRect/>
            </a:stretch>
          </p:blipFill>
          <p:spPr>
            <a:xfrm>
              <a:off x="2049311" y="329479"/>
              <a:ext cx="1013484" cy="668428"/>
            </a:xfrm>
            <a:prstGeom prst="rect">
              <a:avLst/>
            </a:prstGeom>
          </p:spPr>
        </p:pic>
        <p:sp>
          <p:nvSpPr>
            <p:cNvPr id="14" name="object 18">
              <a:extLst>
                <a:ext uri="{FF2B5EF4-FFF2-40B4-BE49-F238E27FC236}">
                  <a16:creationId xmlns:a16="http://schemas.microsoft.com/office/drawing/2014/main" id="{49CF7D5D-4DEA-A497-C39A-3F28F35D9466}"/>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4" name="Immagine 3">
            <a:extLst>
              <a:ext uri="{FF2B5EF4-FFF2-40B4-BE49-F238E27FC236}">
                <a16:creationId xmlns:a16="http://schemas.microsoft.com/office/drawing/2014/main" id="{A5E90E83-9D42-40EE-9FB0-54C799E90C41}"/>
              </a:ext>
            </a:extLst>
          </p:cNvPr>
          <p:cNvPicPr>
            <a:picLocks noChangeAspect="1"/>
          </p:cNvPicPr>
          <p:nvPr/>
        </p:nvPicPr>
        <p:blipFill>
          <a:blip r:embed="rId5"/>
          <a:stretch>
            <a:fillRect/>
          </a:stretch>
        </p:blipFill>
        <p:spPr>
          <a:xfrm>
            <a:off x="1689930" y="2028880"/>
            <a:ext cx="2867722" cy="2632020"/>
          </a:xfrm>
          <a:prstGeom prst="rect">
            <a:avLst/>
          </a:prstGeom>
        </p:spPr>
      </p:pic>
      <p:sp>
        <p:nvSpPr>
          <p:cNvPr id="6" name="object 6">
            <a:extLst>
              <a:ext uri="{FF2B5EF4-FFF2-40B4-BE49-F238E27FC236}">
                <a16:creationId xmlns:a16="http://schemas.microsoft.com/office/drawing/2014/main" id="{925E5419-FE9D-5476-FF9A-C12A12C5ACF6}"/>
              </a:ext>
            </a:extLst>
          </p:cNvPr>
          <p:cNvSpPr txBox="1"/>
          <p:nvPr/>
        </p:nvSpPr>
        <p:spPr>
          <a:xfrm>
            <a:off x="1923743" y="50712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399264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8">
            <a:extLst>
              <a:ext uri="{FF2B5EF4-FFF2-40B4-BE49-F238E27FC236}">
                <a16:creationId xmlns:a16="http://schemas.microsoft.com/office/drawing/2014/main" id="{54440A87-1C4D-4E98-E733-C58867664B7E}"/>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5C68C29B-616B-F6C8-0C53-0B70C541A90B}"/>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F95D3EC7-E3FA-5C5A-CCF3-9BE543FCCD1B}"/>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B6F7AB60-01E8-873B-AC1B-99F1C80600C1}"/>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DD353D5B-E433-7015-AD28-D0BC7EC3B1A4}"/>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grpSp>
        <p:nvGrpSpPr>
          <p:cNvPr id="23" name="Gruppo 22">
            <a:extLst>
              <a:ext uri="{FF2B5EF4-FFF2-40B4-BE49-F238E27FC236}">
                <a16:creationId xmlns:a16="http://schemas.microsoft.com/office/drawing/2014/main" id="{B1BE8DE0-ED7F-56B7-790C-B8C205E2F0BC}"/>
              </a:ext>
            </a:extLst>
          </p:cNvPr>
          <p:cNvGrpSpPr/>
          <p:nvPr/>
        </p:nvGrpSpPr>
        <p:grpSpPr>
          <a:xfrm>
            <a:off x="1707356" y="1917700"/>
            <a:ext cx="8817110" cy="2743199"/>
            <a:chOff x="1580482" y="1920090"/>
            <a:chExt cx="8817110" cy="2743199"/>
          </a:xfrm>
        </p:grpSpPr>
        <p:pic>
          <p:nvPicPr>
            <p:cNvPr id="22" name="Immagine 21" descr="Immagine che contiene schermata, design&#10;&#10;Il contenuto generato dall'IA potrebbe non essere corretto.">
              <a:extLst>
                <a:ext uri="{FF2B5EF4-FFF2-40B4-BE49-F238E27FC236}">
                  <a16:creationId xmlns:a16="http://schemas.microsoft.com/office/drawing/2014/main" id="{DB7E0FB4-741D-46AD-C809-5E90B5D69FEC}"/>
                </a:ext>
              </a:extLst>
            </p:cNvPr>
            <p:cNvPicPr>
              <a:picLocks noChangeAspect="1"/>
            </p:cNvPicPr>
            <p:nvPr/>
          </p:nvPicPr>
          <p:blipFill>
            <a:blip r:embed="rId5">
              <a:extLst>
                <a:ext uri="{28A0092B-C50C-407E-A947-70E740481C1C}">
                  <a14:useLocalDpi xmlns:a14="http://schemas.microsoft.com/office/drawing/2010/main" val="0"/>
                </a:ext>
              </a:extLst>
            </a:blip>
            <a:srcRect l="8086" t="55586" r="64463" b="30086"/>
            <a:stretch/>
          </p:blipFill>
          <p:spPr>
            <a:xfrm>
              <a:off x="1580482" y="3901874"/>
              <a:ext cx="8817110" cy="761415"/>
            </a:xfrm>
            <a:prstGeom prst="rect">
              <a:avLst/>
            </a:prstGeom>
          </p:spPr>
        </p:pic>
        <p:pic>
          <p:nvPicPr>
            <p:cNvPr id="21" name="Immagine 20" descr="Immagine che contiene schermata, design&#10;&#10;Il contenuto generato dall'IA potrebbe non essere corretto.">
              <a:extLst>
                <a:ext uri="{FF2B5EF4-FFF2-40B4-BE49-F238E27FC236}">
                  <a16:creationId xmlns:a16="http://schemas.microsoft.com/office/drawing/2014/main" id="{18E3B940-7C91-0799-ED23-D2381044E60E}"/>
                </a:ext>
              </a:extLst>
            </p:cNvPr>
            <p:cNvPicPr>
              <a:picLocks noChangeAspect="1"/>
            </p:cNvPicPr>
            <p:nvPr/>
          </p:nvPicPr>
          <p:blipFill>
            <a:blip r:embed="rId5">
              <a:extLst>
                <a:ext uri="{28A0092B-C50C-407E-A947-70E740481C1C}">
                  <a14:useLocalDpi xmlns:a14="http://schemas.microsoft.com/office/drawing/2010/main" val="0"/>
                </a:ext>
              </a:extLst>
            </a:blip>
            <a:srcRect l="8086" t="55586" r="64463" b="30086"/>
            <a:stretch/>
          </p:blipFill>
          <p:spPr>
            <a:xfrm>
              <a:off x="1631156" y="3255201"/>
              <a:ext cx="7721726" cy="761415"/>
            </a:xfrm>
            <a:prstGeom prst="rect">
              <a:avLst/>
            </a:prstGeom>
          </p:spPr>
        </p:pic>
        <p:pic>
          <p:nvPicPr>
            <p:cNvPr id="20" name="Immagine 19" descr="Immagine che contiene schermata, design&#10;&#10;Il contenuto generato dall'IA potrebbe non essere corretto.">
              <a:extLst>
                <a:ext uri="{FF2B5EF4-FFF2-40B4-BE49-F238E27FC236}">
                  <a16:creationId xmlns:a16="http://schemas.microsoft.com/office/drawing/2014/main" id="{60166DBD-1863-081B-69EF-1BE1A33636CD}"/>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631156" y="2556811"/>
              <a:ext cx="5969126" cy="718669"/>
            </a:xfrm>
            <a:prstGeom prst="rect">
              <a:avLst/>
            </a:prstGeom>
          </p:spPr>
        </p:pic>
        <p:pic>
          <p:nvPicPr>
            <p:cNvPr id="19" name="Immagine 18" descr="Immagine che contiene schermata, design&#10;&#10;Il contenuto generato dall'IA potrebbe non essere corretto.">
              <a:extLst>
                <a:ext uri="{FF2B5EF4-FFF2-40B4-BE49-F238E27FC236}">
                  <a16:creationId xmlns:a16="http://schemas.microsoft.com/office/drawing/2014/main" id="{4FB113A3-F8FB-1A1C-03E9-5DF83CB67CF0}"/>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631156" y="1920090"/>
              <a:ext cx="5392981" cy="666952"/>
            </a:xfrm>
            <a:prstGeom prst="rect">
              <a:avLst/>
            </a:prstGeom>
          </p:spPr>
        </p:pic>
        <p:sp>
          <p:nvSpPr>
            <p:cNvPr id="3" name="object 3"/>
            <p:cNvSpPr txBox="1"/>
            <p:nvPr/>
          </p:nvSpPr>
          <p:spPr>
            <a:xfrm>
              <a:off x="2091390" y="3478302"/>
              <a:ext cx="6831677" cy="292498"/>
            </a:xfrm>
            <a:prstGeom prst="rect">
              <a:avLst/>
            </a:prstGeom>
          </p:spPr>
          <p:txBody>
            <a:bodyPr vert="horz" wrap="square" lIns="0" tIns="15349" rIns="0" bIns="0" rtlCol="0">
              <a:spAutoFit/>
            </a:bodyPr>
            <a:lstStyle/>
            <a:p>
              <a:pPr marL="15349">
                <a:spcBef>
                  <a:spcPts val="121"/>
                </a:spcBef>
              </a:pPr>
              <a:r>
                <a:rPr lang="it-IT" dirty="0">
                  <a:solidFill>
                    <a:schemeClr val="tx1">
                      <a:lumMod val="75000"/>
                      <a:lumOff val="25000"/>
                    </a:schemeClr>
                  </a:solidFill>
                  <a:latin typeface="Tahoma"/>
                  <a:cs typeface="Tahoma"/>
                </a:rPr>
                <a:t>FAMI Milano L2 </a:t>
              </a:r>
              <a:r>
                <a:rPr lang="it-IT" sz="1400" dirty="0">
                  <a:solidFill>
                    <a:schemeClr val="tx1">
                      <a:lumMod val="75000"/>
                      <a:lumOff val="25000"/>
                    </a:schemeClr>
                  </a:solidFill>
                  <a:latin typeface="Tahoma"/>
                  <a:cs typeface="Tahoma"/>
                </a:rPr>
                <a:t>– Laboratori di lingua con donne e minori migranti (2019-2022).</a:t>
              </a:r>
            </a:p>
          </p:txBody>
        </p:sp>
        <p:sp>
          <p:nvSpPr>
            <p:cNvPr id="9" name="object 3">
              <a:extLst>
                <a:ext uri="{FF2B5EF4-FFF2-40B4-BE49-F238E27FC236}">
                  <a16:creationId xmlns:a16="http://schemas.microsoft.com/office/drawing/2014/main" id="{E0729DA5-6637-15C0-688F-121B0D34A0BA}"/>
                </a:ext>
              </a:extLst>
            </p:cNvPr>
            <p:cNvSpPr txBox="1"/>
            <p:nvPr/>
          </p:nvSpPr>
          <p:spPr>
            <a:xfrm>
              <a:off x="2033560" y="2084744"/>
              <a:ext cx="4873214" cy="292498"/>
            </a:xfrm>
            <a:prstGeom prst="rect">
              <a:avLst/>
            </a:prstGeom>
          </p:spPr>
          <p:txBody>
            <a:bodyPr vert="horz" wrap="square" lIns="0" tIns="15349" rIns="0" bIns="0" rtlCol="0">
              <a:spAutoFit/>
            </a:bodyPr>
            <a:lstStyle/>
            <a:p>
              <a:pPr marL="15349">
                <a:spcBef>
                  <a:spcPts val="121"/>
                </a:spcBef>
              </a:pPr>
              <a:r>
                <a:rPr lang="it-IT" dirty="0">
                  <a:solidFill>
                    <a:schemeClr val="tx1">
                      <a:lumMod val="75000"/>
                      <a:lumOff val="25000"/>
                    </a:schemeClr>
                  </a:solidFill>
                  <a:latin typeface="Tahoma"/>
                  <a:cs typeface="Tahoma"/>
                </a:rPr>
                <a:t>Fil Rouge </a:t>
              </a:r>
              <a:r>
                <a:rPr lang="it-IT" sz="1400" dirty="0">
                  <a:solidFill>
                    <a:schemeClr val="tx1">
                      <a:lumMod val="75000"/>
                      <a:lumOff val="25000"/>
                    </a:schemeClr>
                  </a:solidFill>
                  <a:latin typeface="Tahoma"/>
                  <a:cs typeface="Tahoma"/>
                </a:rPr>
                <a:t>– avvio del tavolo cittadino «Milano L2» (2014)</a:t>
              </a:r>
            </a:p>
          </p:txBody>
        </p:sp>
        <p:sp>
          <p:nvSpPr>
            <p:cNvPr id="11" name="object 3">
              <a:extLst>
                <a:ext uri="{FF2B5EF4-FFF2-40B4-BE49-F238E27FC236}">
                  <a16:creationId xmlns:a16="http://schemas.microsoft.com/office/drawing/2014/main" id="{61316DE7-9E77-3F94-E974-CD61E721EEA5}"/>
                </a:ext>
              </a:extLst>
            </p:cNvPr>
            <p:cNvSpPr txBox="1"/>
            <p:nvPr/>
          </p:nvSpPr>
          <p:spPr>
            <a:xfrm>
              <a:off x="2033560" y="2783134"/>
              <a:ext cx="4932746" cy="292498"/>
            </a:xfrm>
            <a:prstGeom prst="rect">
              <a:avLst/>
            </a:prstGeom>
          </p:spPr>
          <p:txBody>
            <a:bodyPr vert="horz" wrap="square" lIns="0" tIns="15349" rIns="0" bIns="0" rtlCol="0">
              <a:spAutoFit/>
            </a:bodyPr>
            <a:lstStyle/>
            <a:p>
              <a:pPr marL="15349">
                <a:spcBef>
                  <a:spcPts val="121"/>
                </a:spcBef>
              </a:pPr>
              <a:r>
                <a:rPr lang="it-IT" dirty="0">
                  <a:solidFill>
                    <a:schemeClr val="tx1">
                      <a:lumMod val="75000"/>
                      <a:lumOff val="25000"/>
                    </a:schemeClr>
                  </a:solidFill>
                  <a:latin typeface="Tahoma"/>
                  <a:cs typeface="Tahoma"/>
                </a:rPr>
                <a:t>FAMI Parl@mi </a:t>
              </a:r>
              <a:r>
                <a:rPr lang="it-IT" sz="1400" dirty="0">
                  <a:solidFill>
                    <a:schemeClr val="tx1">
                      <a:lumMod val="75000"/>
                      <a:lumOff val="25000"/>
                    </a:schemeClr>
                  </a:solidFill>
                  <a:latin typeface="Tahoma"/>
                  <a:cs typeface="Tahoma"/>
                </a:rPr>
                <a:t>– Parlare italiano L2 a Milano (2017-2018)</a:t>
              </a:r>
            </a:p>
          </p:txBody>
        </p:sp>
        <p:sp>
          <p:nvSpPr>
            <p:cNvPr id="15" name="object 3">
              <a:extLst>
                <a:ext uri="{FF2B5EF4-FFF2-40B4-BE49-F238E27FC236}">
                  <a16:creationId xmlns:a16="http://schemas.microsoft.com/office/drawing/2014/main" id="{817B4A06-D061-E6AE-DE13-57C069CA2A93}"/>
                </a:ext>
              </a:extLst>
            </p:cNvPr>
            <p:cNvSpPr txBox="1"/>
            <p:nvPr/>
          </p:nvSpPr>
          <p:spPr>
            <a:xfrm>
              <a:off x="2033560" y="4126452"/>
              <a:ext cx="7928922" cy="292498"/>
            </a:xfrm>
            <a:prstGeom prst="rect">
              <a:avLst/>
            </a:prstGeom>
          </p:spPr>
          <p:txBody>
            <a:bodyPr vert="horz" wrap="square" lIns="0" tIns="15349" rIns="0" bIns="0" rtlCol="0">
              <a:spAutoFit/>
            </a:bodyPr>
            <a:lstStyle/>
            <a:p>
              <a:pPr marL="15349">
                <a:spcBef>
                  <a:spcPts val="121"/>
                </a:spcBef>
              </a:pPr>
              <a:r>
                <a:rPr lang="it-IT" dirty="0">
                  <a:solidFill>
                    <a:schemeClr val="tx1">
                      <a:lumMod val="75000"/>
                      <a:lumOff val="25000"/>
                    </a:schemeClr>
                  </a:solidFill>
                  <a:latin typeface="Tahoma"/>
                  <a:cs typeface="Tahoma"/>
                </a:rPr>
                <a:t>FAMI Italiano Secondo ME </a:t>
              </a:r>
              <a:r>
                <a:rPr lang="it-IT" sz="1400" dirty="0">
                  <a:solidFill>
                    <a:schemeClr val="tx1">
                      <a:lumMod val="75000"/>
                      <a:lumOff val="25000"/>
                    </a:schemeClr>
                  </a:solidFill>
                  <a:latin typeface="Tahoma"/>
                  <a:cs typeface="Tahoma"/>
                </a:rPr>
                <a:t>– Laboratori  di lingua con donne e minori migranti (2025-2028).</a:t>
              </a:r>
              <a:endParaRPr sz="1400" dirty="0">
                <a:solidFill>
                  <a:schemeClr val="tx1">
                    <a:lumMod val="75000"/>
                    <a:lumOff val="25000"/>
                  </a:schemeClr>
                </a:solidFill>
                <a:latin typeface="Tahoma"/>
                <a:cs typeface="Tahoma"/>
              </a:endParaRPr>
            </a:p>
          </p:txBody>
        </p:sp>
      </p:grpSp>
      <p:sp>
        <p:nvSpPr>
          <p:cNvPr id="2" name="object 6">
            <a:extLst>
              <a:ext uri="{FF2B5EF4-FFF2-40B4-BE49-F238E27FC236}">
                <a16:creationId xmlns:a16="http://schemas.microsoft.com/office/drawing/2014/main" id="{B3366088-001A-51D8-EC93-65BAD11478A8}"/>
              </a:ext>
            </a:extLst>
          </p:cNvPr>
          <p:cNvSpPr txBox="1"/>
          <p:nvPr/>
        </p:nvSpPr>
        <p:spPr>
          <a:xfrm>
            <a:off x="1965651" y="1135832"/>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La rete Milano L2</a:t>
            </a:r>
            <a:endParaRPr sz="2800" dirty="0">
              <a:solidFill>
                <a:srgbClr val="1669AA"/>
              </a:solidFill>
              <a:latin typeface="Tahoma"/>
              <a:cs typeface="Tahoma"/>
            </a:endParaRPr>
          </a:p>
        </p:txBody>
      </p:sp>
    </p:spTree>
    <p:extLst>
      <p:ext uri="{BB962C8B-B14F-4D97-AF65-F5344CB8AC3E}">
        <p14:creationId xmlns:p14="http://schemas.microsoft.com/office/powerpoint/2010/main" val="312146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97BE-425C-3D72-1CB8-05784B8912B6}"/>
            </a:ext>
          </a:extLst>
        </p:cNvPr>
        <p:cNvGrpSpPr/>
        <p:nvPr/>
      </p:nvGrpSpPr>
      <p:grpSpPr>
        <a:xfrm>
          <a:off x="0" y="0"/>
          <a:ext cx="0" cy="0"/>
          <a:chOff x="0" y="0"/>
          <a:chExt cx="0" cy="0"/>
        </a:xfrm>
      </p:grpSpPr>
      <p:sp>
        <p:nvSpPr>
          <p:cNvPr id="14" name="object 2">
            <a:extLst>
              <a:ext uri="{FF2B5EF4-FFF2-40B4-BE49-F238E27FC236}">
                <a16:creationId xmlns:a16="http://schemas.microsoft.com/office/drawing/2014/main" id="{EFFC4036-E3BE-2DF5-A79C-9035FE33DA93}"/>
              </a:ext>
            </a:extLst>
          </p:cNvPr>
          <p:cNvSpPr txBox="1"/>
          <p:nvPr/>
        </p:nvSpPr>
        <p:spPr>
          <a:xfrm>
            <a:off x="2316956" y="2527300"/>
            <a:ext cx="7010400" cy="1462049"/>
          </a:xfrm>
          <a:prstGeom prst="rect">
            <a:avLst/>
          </a:prstGeom>
        </p:spPr>
        <p:txBody>
          <a:bodyPr vert="horz" wrap="square" lIns="0" tIns="15349" rIns="0" bIns="0" rtlCol="0">
            <a:spAutoFit/>
          </a:bodyPr>
          <a:lstStyle/>
          <a:p>
            <a:pPr algn="just">
              <a:lnSpc>
                <a:spcPct val="150000"/>
              </a:lnSpc>
            </a:pPr>
            <a:r>
              <a:rPr lang="it-IT" sz="2000" i="1" dirty="0">
                <a:solidFill>
                  <a:srgbClr val="1E9CB4"/>
                </a:solidFill>
                <a:latin typeface="Tahoma" panose="020B0604030504040204" pitchFamily="34" charset="0"/>
                <a:ea typeface="Tahoma" panose="020B0604030504040204" pitchFamily="34" charset="0"/>
                <a:cs typeface="Tahoma" panose="020B0604030504040204" pitchFamily="34" charset="0"/>
              </a:rPr>
              <a:t>L’insegnamento dell’Italiano L2 per il lavoro: esperienze e attenzioni</a:t>
            </a:r>
          </a:p>
          <a:p>
            <a:pPr algn="just"/>
            <a:endParaRPr lang="it-IT" sz="1000" i="1" dirty="0">
              <a:solidFill>
                <a:srgbClr val="1E9CB4"/>
              </a:solidFill>
              <a:latin typeface="Tahoma" panose="020B0604030504040204" pitchFamily="34" charset="0"/>
              <a:ea typeface="Tahoma" panose="020B0604030504040204" pitchFamily="34" charset="0"/>
              <a:cs typeface="Tahoma" panose="020B0604030504040204" pitchFamily="34" charset="0"/>
            </a:endParaRPr>
          </a:p>
          <a:p>
            <a:pPr algn="just"/>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Dottoressa Katia Salemi, Mestieri Lombardia</a:t>
            </a:r>
          </a:p>
          <a:p>
            <a:pPr algn="just"/>
            <a:endParaRPr lang="it-IT" sz="800" i="1" dirty="0">
              <a:solidFill>
                <a:srgbClr val="1E9CB4"/>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object 8">
            <a:extLst>
              <a:ext uri="{FF2B5EF4-FFF2-40B4-BE49-F238E27FC236}">
                <a16:creationId xmlns:a16="http://schemas.microsoft.com/office/drawing/2014/main" id="{9B36A9AA-8F94-F735-8B4E-E21C70FD0311}"/>
              </a:ext>
            </a:extLst>
          </p:cNvPr>
          <p:cNvGrpSpPr/>
          <p:nvPr/>
        </p:nvGrpSpPr>
        <p:grpSpPr>
          <a:xfrm>
            <a:off x="8469073" y="88900"/>
            <a:ext cx="3733800" cy="546452"/>
            <a:chOff x="2049311" y="314875"/>
            <a:chExt cx="5370337" cy="700368"/>
          </a:xfrm>
        </p:grpSpPr>
        <p:sp>
          <p:nvSpPr>
            <p:cNvPr id="4" name="object 9">
              <a:extLst>
                <a:ext uri="{FF2B5EF4-FFF2-40B4-BE49-F238E27FC236}">
                  <a16:creationId xmlns:a16="http://schemas.microsoft.com/office/drawing/2014/main" id="{286CBCE9-7FA6-1510-54ED-1DEEC0737926}"/>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5" name="object 10">
              <a:extLst>
                <a:ext uri="{FF2B5EF4-FFF2-40B4-BE49-F238E27FC236}">
                  <a16:creationId xmlns:a16="http://schemas.microsoft.com/office/drawing/2014/main" id="{FBC70920-35B9-0346-816F-8FE36AD0CBEA}"/>
                </a:ext>
              </a:extLst>
            </p:cNvPr>
            <p:cNvPicPr/>
            <p:nvPr/>
          </p:nvPicPr>
          <p:blipFill>
            <a:blip r:embed="rId2" cstate="print"/>
            <a:stretch>
              <a:fillRect/>
            </a:stretch>
          </p:blipFill>
          <p:spPr>
            <a:xfrm>
              <a:off x="3977931" y="314875"/>
              <a:ext cx="1144303" cy="700368"/>
            </a:xfrm>
            <a:prstGeom prst="rect">
              <a:avLst/>
            </a:prstGeom>
          </p:spPr>
        </p:pic>
        <p:pic>
          <p:nvPicPr>
            <p:cNvPr id="7" name="object 11">
              <a:extLst>
                <a:ext uri="{FF2B5EF4-FFF2-40B4-BE49-F238E27FC236}">
                  <a16:creationId xmlns:a16="http://schemas.microsoft.com/office/drawing/2014/main" id="{DBB0EE0A-9CF6-3AA9-6932-CB0E3F82F639}"/>
                </a:ext>
              </a:extLst>
            </p:cNvPr>
            <p:cNvPicPr/>
            <p:nvPr/>
          </p:nvPicPr>
          <p:blipFill>
            <a:blip r:embed="rId3" cstate="print"/>
            <a:stretch>
              <a:fillRect/>
            </a:stretch>
          </p:blipFill>
          <p:spPr>
            <a:xfrm>
              <a:off x="2049311" y="329479"/>
              <a:ext cx="1013484" cy="668428"/>
            </a:xfrm>
            <a:prstGeom prst="rect">
              <a:avLst/>
            </a:prstGeom>
          </p:spPr>
        </p:pic>
        <p:sp>
          <p:nvSpPr>
            <p:cNvPr id="15" name="object 18">
              <a:extLst>
                <a:ext uri="{FF2B5EF4-FFF2-40B4-BE49-F238E27FC236}">
                  <a16:creationId xmlns:a16="http://schemas.microsoft.com/office/drawing/2014/main" id="{61D05D80-C688-DB23-AFD7-C9340D45E90D}"/>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424648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55671" y="1993900"/>
            <a:ext cx="8089413" cy="2316642"/>
          </a:xfrm>
          <a:prstGeom prst="rect">
            <a:avLst/>
          </a:prstGeom>
        </p:spPr>
        <p:txBody>
          <a:bodyPr vert="horz" wrap="square" lIns="0" tIns="15349" rIns="0" bIns="0" rtlCol="0">
            <a:spAutoFit/>
          </a:bodyPr>
          <a:lstStyle/>
          <a:p>
            <a:pPr marL="15349" algn="just">
              <a:lnSpc>
                <a:spcPct val="150000"/>
              </a:lnSpc>
              <a:spcBef>
                <a:spcPts val="121"/>
              </a:spcBef>
            </a:pPr>
            <a:r>
              <a:rPr lang="it-IT" sz="1700" dirty="0">
                <a:solidFill>
                  <a:schemeClr val="tx1">
                    <a:lumMod val="75000"/>
                    <a:lumOff val="25000"/>
                  </a:schemeClr>
                </a:solidFill>
                <a:latin typeface="Tahoma"/>
                <a:cs typeface="Tahoma"/>
              </a:rPr>
              <a:t>Mestieri Lombardia è la </a:t>
            </a:r>
            <a:r>
              <a:rPr lang="it-IT" sz="1700" dirty="0">
                <a:solidFill>
                  <a:srgbClr val="1E9CB4"/>
                </a:solidFill>
                <a:latin typeface="Tahoma"/>
                <a:cs typeface="Tahoma"/>
              </a:rPr>
              <a:t>rete regionale </a:t>
            </a:r>
            <a:r>
              <a:rPr lang="it-IT" sz="1700" dirty="0">
                <a:solidFill>
                  <a:schemeClr val="tx1">
                    <a:lumMod val="75000"/>
                    <a:lumOff val="25000"/>
                  </a:schemeClr>
                </a:solidFill>
                <a:latin typeface="Tahoma"/>
                <a:cs typeface="Tahoma"/>
              </a:rPr>
              <a:t>di Agenzie per il Lavoro accreditate da Regione Lombardia ed è interlocutore specializzato nell’erogazione di </a:t>
            </a:r>
            <a:r>
              <a:rPr lang="it-IT" sz="1700" dirty="0">
                <a:solidFill>
                  <a:srgbClr val="1E9CB4"/>
                </a:solidFill>
                <a:latin typeface="Tahoma"/>
                <a:cs typeface="Tahoma"/>
              </a:rPr>
              <a:t>servizi di orientamento, selezione, accompagnamento professionale e tutoraggio di persone con problematiche di marginalità sociale</a:t>
            </a:r>
            <a:r>
              <a:rPr lang="it-IT" sz="1700" dirty="0">
                <a:solidFill>
                  <a:schemeClr val="tx1">
                    <a:lumMod val="75000"/>
                    <a:lumOff val="25000"/>
                  </a:schemeClr>
                </a:solidFill>
                <a:latin typeface="Tahoma"/>
                <a:cs typeface="Tahoma"/>
              </a:rPr>
              <a:t> e difficoltà ad inserirsi autonomamente nel mercato del lavoro. La nostra rete è costituita da un network di </a:t>
            </a:r>
            <a:r>
              <a:rPr lang="it-IT" sz="1700" dirty="0">
                <a:solidFill>
                  <a:srgbClr val="1E9CB4"/>
                </a:solidFill>
                <a:latin typeface="Tahoma"/>
                <a:cs typeface="Tahoma"/>
              </a:rPr>
              <a:t>oltre 18 agenzie per il lavoro, presenti in 9 provincie</a:t>
            </a:r>
            <a:r>
              <a:rPr lang="it-IT" sz="1700" dirty="0">
                <a:solidFill>
                  <a:schemeClr val="tx1">
                    <a:lumMod val="75000"/>
                    <a:lumOff val="25000"/>
                  </a:schemeClr>
                </a:solidFill>
                <a:latin typeface="Tahoma"/>
                <a:cs typeface="Tahoma"/>
              </a:rPr>
              <a:t>. </a:t>
            </a:r>
          </a:p>
        </p:txBody>
      </p:sp>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5"/>
          <a:stretch>
            <a:fillRect/>
          </a:stretch>
        </p:blipFill>
        <p:spPr>
          <a:xfrm>
            <a:off x="7129676" y="111925"/>
            <a:ext cx="1306534" cy="446386"/>
          </a:xfrm>
          <a:prstGeom prst="rect">
            <a:avLst/>
          </a:prstGeom>
        </p:spPr>
      </p:pic>
      <p:sp>
        <p:nvSpPr>
          <p:cNvPr id="9" name="object 6">
            <a:extLst>
              <a:ext uri="{FF2B5EF4-FFF2-40B4-BE49-F238E27FC236}">
                <a16:creationId xmlns:a16="http://schemas.microsoft.com/office/drawing/2014/main" id="{285A1ACF-AC62-E83E-1FC1-E0D9CCC0B710}"/>
              </a:ext>
            </a:extLst>
          </p:cNvPr>
          <p:cNvSpPr txBox="1"/>
          <p:nvPr/>
        </p:nvSpPr>
        <p:spPr>
          <a:xfrm>
            <a:off x="1755671" y="500800"/>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Agenzia Mestieri Milano 4</a:t>
            </a:r>
            <a:endParaRPr sz="2800" dirty="0">
              <a:solidFill>
                <a:srgbClr val="1669AA"/>
              </a:solidFill>
              <a:latin typeface="Tahoma"/>
              <a:cs typeface="Tahoma"/>
            </a:endParaRPr>
          </a:p>
        </p:txBody>
      </p:sp>
    </p:spTree>
    <p:extLst>
      <p:ext uri="{BB962C8B-B14F-4D97-AF65-F5344CB8AC3E}">
        <p14:creationId xmlns:p14="http://schemas.microsoft.com/office/powerpoint/2010/main" val="338020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88357" y="1482294"/>
            <a:ext cx="6705600" cy="374508"/>
          </a:xfrm>
          <a:prstGeom prst="rect">
            <a:avLst/>
          </a:prstGeom>
        </p:spPr>
        <p:txBody>
          <a:bodyPr vert="horz" wrap="square" lIns="0" tIns="15349" rIns="0" bIns="0" rtlCol="0">
            <a:spAutoFit/>
          </a:bodyPr>
          <a:lstStyle/>
          <a:p>
            <a:pPr marL="15349" algn="just">
              <a:lnSpc>
                <a:spcPct val="150000"/>
              </a:lnSpc>
              <a:spcBef>
                <a:spcPts val="121"/>
              </a:spcBef>
            </a:pPr>
            <a:r>
              <a:rPr lang="it-IT" dirty="0">
                <a:solidFill>
                  <a:schemeClr val="tx1">
                    <a:lumMod val="75000"/>
                    <a:lumOff val="25000"/>
                  </a:schemeClr>
                </a:solidFill>
                <a:latin typeface="Tahoma"/>
                <a:cs typeface="Tahoma"/>
              </a:rPr>
              <a:t>Utenti presi in carico 325 (di cui donne 31,7% e uomini 68,3%)</a:t>
            </a:r>
          </a:p>
        </p:txBody>
      </p:sp>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5"/>
          <a:stretch>
            <a:fillRect/>
          </a:stretch>
        </p:blipFill>
        <p:spPr>
          <a:xfrm>
            <a:off x="7129676" y="111925"/>
            <a:ext cx="1306534" cy="446386"/>
          </a:xfrm>
          <a:prstGeom prst="rect">
            <a:avLst/>
          </a:prstGeom>
        </p:spPr>
      </p:pic>
      <p:graphicFrame>
        <p:nvGraphicFramePr>
          <p:cNvPr id="15" name="Tabella 14">
            <a:extLst>
              <a:ext uri="{FF2B5EF4-FFF2-40B4-BE49-F238E27FC236}">
                <a16:creationId xmlns:a16="http://schemas.microsoft.com/office/drawing/2014/main" id="{100A5592-4C54-4127-815F-8824CB14A6A8}"/>
              </a:ext>
            </a:extLst>
          </p:cNvPr>
          <p:cNvGraphicFramePr>
            <a:graphicFrameLocks noGrp="1"/>
          </p:cNvGraphicFramePr>
          <p:nvPr>
            <p:extLst>
              <p:ext uri="{D42A27DB-BD31-4B8C-83A1-F6EECF244321}">
                <p14:modId xmlns:p14="http://schemas.microsoft.com/office/powerpoint/2010/main" val="3920246247"/>
              </p:ext>
            </p:extLst>
          </p:nvPr>
        </p:nvGraphicFramePr>
        <p:xfrm>
          <a:off x="2088356" y="2197566"/>
          <a:ext cx="7325357" cy="2441540"/>
        </p:xfrm>
        <a:graphic>
          <a:graphicData uri="http://schemas.openxmlformats.org/drawingml/2006/table">
            <a:tbl>
              <a:tblPr>
                <a:tableStyleId>{5C22544A-7EE6-4342-B048-85BDC9FD1C3A}</a:tableStyleId>
              </a:tblPr>
              <a:tblGrid>
                <a:gridCol w="4506885">
                  <a:extLst>
                    <a:ext uri="{9D8B030D-6E8A-4147-A177-3AD203B41FA5}">
                      <a16:colId xmlns:a16="http://schemas.microsoft.com/office/drawing/2014/main" val="4238766452"/>
                    </a:ext>
                  </a:extLst>
                </a:gridCol>
                <a:gridCol w="859365">
                  <a:extLst>
                    <a:ext uri="{9D8B030D-6E8A-4147-A177-3AD203B41FA5}">
                      <a16:colId xmlns:a16="http://schemas.microsoft.com/office/drawing/2014/main" val="2723709843"/>
                    </a:ext>
                  </a:extLst>
                </a:gridCol>
                <a:gridCol w="893235">
                  <a:extLst>
                    <a:ext uri="{9D8B030D-6E8A-4147-A177-3AD203B41FA5}">
                      <a16:colId xmlns:a16="http://schemas.microsoft.com/office/drawing/2014/main" val="4066760082"/>
                    </a:ext>
                  </a:extLst>
                </a:gridCol>
                <a:gridCol w="1065872">
                  <a:extLst>
                    <a:ext uri="{9D8B030D-6E8A-4147-A177-3AD203B41FA5}">
                      <a16:colId xmlns:a16="http://schemas.microsoft.com/office/drawing/2014/main" val="1708177774"/>
                    </a:ext>
                  </a:extLst>
                </a:gridCol>
              </a:tblGrid>
              <a:tr h="625590">
                <a:tc>
                  <a:txBody>
                    <a:bodyPr/>
                    <a:lstStyle/>
                    <a:p>
                      <a:pPr algn="ctr" fontAlgn="ctr">
                        <a:lnSpc>
                          <a:spcPct val="100000"/>
                        </a:lnSpc>
                      </a:pPr>
                      <a:r>
                        <a:rPr lang="it-IT" sz="1700" b="1" kern="1200" dirty="0">
                          <a:solidFill>
                            <a:srgbClr val="1E9CB4"/>
                          </a:solidFill>
                          <a:latin typeface="Thaoma"/>
                          <a:ea typeface="+mn-ea"/>
                          <a:cs typeface="+mn-cs"/>
                        </a:rPr>
                        <a:t>AREA</a:t>
                      </a:r>
                      <a:r>
                        <a:rPr lang="it-IT" sz="1700" b="1" i="0" u="none" strike="noStrike" baseline="0" dirty="0">
                          <a:solidFill>
                            <a:srgbClr val="1E9CB4"/>
                          </a:solidFill>
                          <a:effectLst/>
                          <a:latin typeface="Thaoma"/>
                        </a:rPr>
                        <a:t> </a:t>
                      </a:r>
                      <a:r>
                        <a:rPr lang="it-IT" sz="1700" b="1" kern="1200" dirty="0">
                          <a:solidFill>
                            <a:srgbClr val="1E9CB4"/>
                          </a:solidFill>
                          <a:latin typeface="Thaoma"/>
                          <a:ea typeface="+mn-ea"/>
                          <a:cs typeface="+mn-cs"/>
                        </a:rPr>
                        <a:t>DI</a:t>
                      </a:r>
                      <a:r>
                        <a:rPr lang="it-IT" sz="1700" b="1" i="0" u="none" strike="noStrike" baseline="0" dirty="0">
                          <a:solidFill>
                            <a:srgbClr val="1E9CB4"/>
                          </a:solidFill>
                          <a:effectLst/>
                          <a:latin typeface="Thaoma"/>
                        </a:rPr>
                        <a:t> </a:t>
                      </a:r>
                      <a:r>
                        <a:rPr lang="it-IT" sz="1700" b="1" kern="1200" dirty="0">
                          <a:solidFill>
                            <a:srgbClr val="1E9CB4"/>
                          </a:solidFill>
                          <a:latin typeface="Thaoma"/>
                          <a:ea typeface="+mn-ea"/>
                          <a:cs typeface="+mn-cs"/>
                        </a:rPr>
                        <a:t>BISOGNO</a:t>
                      </a:r>
                    </a:p>
                  </a:txBody>
                  <a:tcPr marL="6350" marR="6350" marT="6350" marB="0" anchor="ctr">
                    <a:lnL w="28575" cap="flat" cmpd="sng" algn="ctr">
                      <a:solidFill>
                        <a:srgbClr val="1E9CB4"/>
                      </a:solidFill>
                      <a:prstDash val="solid"/>
                      <a:round/>
                      <a:headEnd type="none" w="med" len="med"/>
                      <a:tailEnd type="none" w="med" len="med"/>
                    </a:lnL>
                    <a:lnT w="28575" cap="flat" cmpd="sng" algn="ctr">
                      <a:solidFill>
                        <a:srgbClr val="1E9CB4"/>
                      </a:solidFill>
                      <a:prstDash val="solid"/>
                      <a:round/>
                      <a:headEnd type="none" w="med" len="med"/>
                      <a:tailEnd type="none" w="med" len="med"/>
                    </a:lnT>
                    <a:noFill/>
                  </a:tcPr>
                </a:tc>
                <a:tc>
                  <a:txBody>
                    <a:bodyPr/>
                    <a:lstStyle/>
                    <a:p>
                      <a:pPr algn="ctr" fontAlgn="ctr">
                        <a:lnSpc>
                          <a:spcPct val="100000"/>
                        </a:lnSpc>
                      </a:pPr>
                      <a:r>
                        <a:rPr lang="it-IT" sz="1700" b="1" dirty="0">
                          <a:solidFill>
                            <a:srgbClr val="1E9CB4"/>
                          </a:solidFill>
                          <a:latin typeface="Thaoma"/>
                          <a:cs typeface="Tahoma"/>
                        </a:rPr>
                        <a:t>M</a:t>
                      </a:r>
                    </a:p>
                  </a:txBody>
                  <a:tcPr marL="6350" marR="6350" marT="6350" marB="0" anchor="ctr">
                    <a:lnT w="28575" cap="flat" cmpd="sng" algn="ctr">
                      <a:solidFill>
                        <a:srgbClr val="1E9CB4"/>
                      </a:solidFill>
                      <a:prstDash val="solid"/>
                      <a:round/>
                      <a:headEnd type="none" w="med" len="med"/>
                      <a:tailEnd type="none" w="med" len="med"/>
                    </a:lnT>
                    <a:noFill/>
                  </a:tcPr>
                </a:tc>
                <a:tc>
                  <a:txBody>
                    <a:bodyPr/>
                    <a:lstStyle/>
                    <a:p>
                      <a:pPr algn="ctr" fontAlgn="ctr">
                        <a:lnSpc>
                          <a:spcPct val="100000"/>
                        </a:lnSpc>
                      </a:pPr>
                      <a:r>
                        <a:rPr lang="it-IT" sz="1700" b="1" kern="1200" dirty="0">
                          <a:solidFill>
                            <a:srgbClr val="1E9CB4"/>
                          </a:solidFill>
                          <a:latin typeface="Thaoma"/>
                          <a:ea typeface="+mn-ea"/>
                          <a:cs typeface="+mn-cs"/>
                        </a:rPr>
                        <a:t>F</a:t>
                      </a:r>
                    </a:p>
                  </a:txBody>
                  <a:tcPr marL="6350" marR="6350" marT="6350" marB="0" anchor="ctr">
                    <a:lnT w="28575" cap="flat" cmpd="sng" algn="ctr">
                      <a:solidFill>
                        <a:srgbClr val="1E9CB4"/>
                      </a:solidFill>
                      <a:prstDash val="solid"/>
                      <a:round/>
                      <a:headEnd type="none" w="med" len="med"/>
                      <a:tailEnd type="none" w="med" len="med"/>
                    </a:lnT>
                    <a:noFill/>
                  </a:tcPr>
                </a:tc>
                <a:tc>
                  <a:txBody>
                    <a:bodyPr/>
                    <a:lstStyle/>
                    <a:p>
                      <a:pPr algn="ctr" fontAlgn="ctr">
                        <a:lnSpc>
                          <a:spcPct val="100000"/>
                        </a:lnSpc>
                      </a:pPr>
                      <a:r>
                        <a:rPr lang="it-IT" sz="1700" b="1" kern="1200" dirty="0">
                          <a:solidFill>
                            <a:srgbClr val="1E9CB4"/>
                          </a:solidFill>
                          <a:latin typeface="Thaoma"/>
                          <a:ea typeface="+mn-ea"/>
                          <a:cs typeface="+mn-cs"/>
                        </a:rPr>
                        <a:t>TOT</a:t>
                      </a:r>
                    </a:p>
                  </a:txBody>
                  <a:tcPr marL="6350" marR="6350" marT="6350" marB="0" anchor="ctr">
                    <a:lnR w="28575" cap="flat" cmpd="sng" algn="ctr">
                      <a:solidFill>
                        <a:srgbClr val="1E9CB4"/>
                      </a:solidFill>
                      <a:prstDash val="solid"/>
                      <a:round/>
                      <a:headEnd type="none" w="med" len="med"/>
                      <a:tailEnd type="none" w="med" len="med"/>
                    </a:lnR>
                    <a:lnT w="28575" cap="flat" cmpd="sng" algn="ctr">
                      <a:solidFill>
                        <a:srgbClr val="1E9CB4"/>
                      </a:solidFill>
                      <a:prstDash val="solid"/>
                      <a:round/>
                      <a:headEnd type="none" w="med" len="med"/>
                      <a:tailEnd type="none" w="med" len="med"/>
                    </a:lnT>
                    <a:noFill/>
                  </a:tcPr>
                </a:tc>
                <a:extLst>
                  <a:ext uri="{0D108BD9-81ED-4DB2-BD59-A6C34878D82A}">
                    <a16:rowId xmlns:a16="http://schemas.microsoft.com/office/drawing/2014/main" val="1265493526"/>
                  </a:ext>
                </a:extLst>
              </a:tr>
              <a:tr h="363190">
                <a:tc>
                  <a:txBody>
                    <a:bodyPr/>
                    <a:lstStyle/>
                    <a:p>
                      <a:pPr lvl="0" algn="l" fontAlgn="ctr">
                        <a:lnSpc>
                          <a:spcPct val="100000"/>
                        </a:lnSpc>
                        <a:spcBef>
                          <a:spcPts val="600"/>
                        </a:spcBef>
                        <a:spcAft>
                          <a:spcPts val="600"/>
                        </a:spcAft>
                      </a:pPr>
                      <a:r>
                        <a:rPr lang="it-IT" sz="1600" b="0" i="0" u="none" strike="noStrike" baseline="0" dirty="0">
                          <a:solidFill>
                            <a:schemeClr val="tx1">
                              <a:lumMod val="75000"/>
                              <a:lumOff val="25000"/>
                            </a:schemeClr>
                          </a:solidFill>
                          <a:effectLst/>
                          <a:latin typeface="Thaoma"/>
                        </a:rPr>
                        <a:t>PERSONE CON DISABILITÀ/DISAGIO MENTALE</a:t>
                      </a:r>
                    </a:p>
                  </a:txBody>
                  <a:tcPr marL="108000" marR="0" marT="0" marB="0" anchor="ctr">
                    <a:lnL w="28575" cap="flat" cmpd="sng" algn="ctr">
                      <a:solidFill>
                        <a:srgbClr val="1E9CB4"/>
                      </a:solidFill>
                      <a:prstDash val="solid"/>
                      <a:round/>
                      <a:headEnd type="none" w="med" len="med"/>
                      <a:tailEnd type="none" w="med" len="med"/>
                    </a:lnL>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baseline="0" dirty="0">
                          <a:solidFill>
                            <a:schemeClr val="tx1">
                              <a:lumMod val="75000"/>
                              <a:lumOff val="25000"/>
                            </a:schemeClr>
                          </a:solidFill>
                          <a:latin typeface="Thaoma"/>
                          <a:cs typeface="Tahoma"/>
                        </a:rPr>
                        <a:t>50</a:t>
                      </a:r>
                    </a:p>
                  </a:txBody>
                  <a:tcPr marL="6350" marR="6350" marT="6350" marB="0" anchor="ctr">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20</a:t>
                      </a:r>
                    </a:p>
                  </a:txBody>
                  <a:tcPr marL="6350" marR="6350" marT="6350" marB="0" anchor="ctr">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70</a:t>
                      </a:r>
                    </a:p>
                  </a:txBody>
                  <a:tcPr marL="6350" marR="6350" marT="6350" marB="0" anchor="ctr">
                    <a:lnR w="28575" cap="flat" cmpd="sng" algn="ctr">
                      <a:solidFill>
                        <a:srgbClr val="1E9CB4"/>
                      </a:solidFill>
                      <a:prstDash val="solid"/>
                      <a:round/>
                      <a:headEnd type="none" w="med" len="med"/>
                      <a:tailEnd type="none" w="med" len="med"/>
                    </a:lnR>
                    <a:solidFill>
                      <a:srgbClr val="1E9CB4">
                        <a:alpha val="25000"/>
                      </a:srgbClr>
                    </a:solidFill>
                  </a:tcPr>
                </a:tc>
                <a:extLst>
                  <a:ext uri="{0D108BD9-81ED-4DB2-BD59-A6C34878D82A}">
                    <a16:rowId xmlns:a16="http://schemas.microsoft.com/office/drawing/2014/main" val="2295954283"/>
                  </a:ext>
                </a:extLst>
              </a:tr>
              <a:tr h="363190">
                <a:tc>
                  <a:txBody>
                    <a:bodyPr/>
                    <a:lstStyle/>
                    <a:p>
                      <a:pPr algn="l" fontAlgn="ctr">
                        <a:lnSpc>
                          <a:spcPct val="100000"/>
                        </a:lnSpc>
                        <a:spcBef>
                          <a:spcPts val="600"/>
                        </a:spcBef>
                        <a:spcAft>
                          <a:spcPts val="600"/>
                        </a:spcAft>
                      </a:pPr>
                      <a:r>
                        <a:rPr lang="it-IT" sz="1600" b="0" i="0" u="none" strike="noStrike" baseline="0" dirty="0">
                          <a:solidFill>
                            <a:schemeClr val="tx1">
                              <a:lumMod val="75000"/>
                              <a:lumOff val="25000"/>
                            </a:schemeClr>
                          </a:solidFill>
                          <a:effectLst/>
                          <a:latin typeface="Thaoma"/>
                        </a:rPr>
                        <a:t>MSNA</a:t>
                      </a:r>
                    </a:p>
                  </a:txBody>
                  <a:tcPr marL="108000" marR="6350" marT="6350" marB="0" anchor="ctr">
                    <a:lnL w="28575" cap="flat" cmpd="sng" algn="ctr">
                      <a:solidFill>
                        <a:srgbClr val="1E9CB4"/>
                      </a:solidFill>
                      <a:prstDash val="solid"/>
                      <a:round/>
                      <a:headEnd type="none" w="med" len="med"/>
                      <a:tailEnd type="none" w="med" len="med"/>
                    </a:lnL>
                    <a:noFill/>
                  </a:tcPr>
                </a:tc>
                <a:tc>
                  <a:txBody>
                    <a:bodyPr/>
                    <a:lstStyle/>
                    <a:p>
                      <a:pPr marL="0" algn="ctr" defTabSz="914400" rtl="0" eaLnBrk="1" fontAlgn="ctr" latinLnBrk="0" hangingPunct="1">
                        <a:lnSpc>
                          <a:spcPct val="100000"/>
                        </a:lnSpc>
                        <a:spcBef>
                          <a:spcPts val="600"/>
                        </a:spcBef>
                        <a:spcAft>
                          <a:spcPts val="600"/>
                        </a:spcAft>
                      </a:pPr>
                      <a:r>
                        <a:rPr lang="it-IT" sz="1600" b="0" baseline="0" dirty="0">
                          <a:solidFill>
                            <a:schemeClr val="tx1">
                              <a:lumMod val="75000"/>
                              <a:lumOff val="25000"/>
                            </a:schemeClr>
                          </a:solidFill>
                          <a:latin typeface="Thaoma"/>
                          <a:cs typeface="Tahoma"/>
                        </a:rPr>
                        <a:t>19</a:t>
                      </a:r>
                    </a:p>
                  </a:txBody>
                  <a:tcPr marL="6350" marR="6350" marT="6350" marB="0" anchor="ctr">
                    <a:noFill/>
                  </a:tcPr>
                </a:tc>
                <a:tc>
                  <a:txBody>
                    <a:bodyPr/>
                    <a:lstStyle/>
                    <a:p>
                      <a:pPr marL="0" algn="ctr"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1</a:t>
                      </a:r>
                    </a:p>
                  </a:txBody>
                  <a:tcPr marL="6350" marR="6350" marT="6350" marB="0" anchor="ctr">
                    <a:noFill/>
                  </a:tcPr>
                </a:tc>
                <a:tc>
                  <a:txBody>
                    <a:bodyPr/>
                    <a:lstStyle/>
                    <a:p>
                      <a:pPr marL="0" algn="ctr"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20</a:t>
                      </a:r>
                    </a:p>
                  </a:txBody>
                  <a:tcPr marL="6350" marR="6350" marT="6350" marB="0" anchor="ctr">
                    <a:lnR w="28575" cap="flat" cmpd="sng" algn="ctr">
                      <a:solidFill>
                        <a:srgbClr val="1E9CB4"/>
                      </a:solidFill>
                      <a:prstDash val="solid"/>
                      <a:round/>
                      <a:headEnd type="none" w="med" len="med"/>
                      <a:tailEnd type="none" w="med" len="med"/>
                    </a:lnR>
                    <a:noFill/>
                  </a:tcPr>
                </a:tc>
                <a:extLst>
                  <a:ext uri="{0D108BD9-81ED-4DB2-BD59-A6C34878D82A}">
                    <a16:rowId xmlns:a16="http://schemas.microsoft.com/office/drawing/2014/main" val="602474448"/>
                  </a:ext>
                </a:extLst>
              </a:tr>
              <a:tr h="363190">
                <a:tc>
                  <a:txBody>
                    <a:bodyPr/>
                    <a:lstStyle/>
                    <a:p>
                      <a:pPr algn="l" fontAlgn="ctr">
                        <a:lnSpc>
                          <a:spcPct val="100000"/>
                        </a:lnSpc>
                        <a:spcBef>
                          <a:spcPts val="600"/>
                        </a:spcBef>
                        <a:spcAft>
                          <a:spcPts val="600"/>
                        </a:spcAft>
                      </a:pPr>
                      <a:r>
                        <a:rPr lang="it-IT" sz="1600" b="0" i="0" u="none" strike="noStrike" baseline="0" dirty="0">
                          <a:solidFill>
                            <a:schemeClr val="tx1">
                              <a:lumMod val="75000"/>
                              <a:lumOff val="25000"/>
                            </a:schemeClr>
                          </a:solidFill>
                          <a:effectLst/>
                          <a:latin typeface="Thaoma"/>
                        </a:rPr>
                        <a:t>DISOCCUPATI</a:t>
                      </a:r>
                    </a:p>
                  </a:txBody>
                  <a:tcPr marL="108000" marR="6350" marT="6350" marB="0" anchor="ctr">
                    <a:lnL w="28575" cap="flat" cmpd="sng" algn="ctr">
                      <a:solidFill>
                        <a:srgbClr val="1E9CB4"/>
                      </a:solidFill>
                      <a:prstDash val="solid"/>
                      <a:round/>
                      <a:headEnd type="none" w="med" len="med"/>
                      <a:tailEnd type="none" w="med" len="med"/>
                    </a:lnL>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baseline="0" dirty="0">
                          <a:solidFill>
                            <a:schemeClr val="tx1">
                              <a:lumMod val="75000"/>
                              <a:lumOff val="25000"/>
                            </a:schemeClr>
                          </a:solidFill>
                          <a:latin typeface="Thaoma"/>
                          <a:cs typeface="Tahoma"/>
                        </a:rPr>
                        <a:t>222</a:t>
                      </a:r>
                    </a:p>
                  </a:txBody>
                  <a:tcPr marL="6350" marR="6350" marT="6350" marB="0" anchor="ctr">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103</a:t>
                      </a:r>
                    </a:p>
                  </a:txBody>
                  <a:tcPr marL="6350" marR="6350" marT="6350" marB="0" anchor="ctr">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325</a:t>
                      </a:r>
                    </a:p>
                  </a:txBody>
                  <a:tcPr marL="6350" marR="6350" marT="6350" marB="0" anchor="ctr">
                    <a:lnR w="28575" cap="flat" cmpd="sng" algn="ctr">
                      <a:solidFill>
                        <a:srgbClr val="1E9CB4"/>
                      </a:solidFill>
                      <a:prstDash val="solid"/>
                      <a:round/>
                      <a:headEnd type="none" w="med" len="med"/>
                      <a:tailEnd type="none" w="med" len="med"/>
                    </a:lnR>
                    <a:solidFill>
                      <a:srgbClr val="1E9CB4">
                        <a:alpha val="25000"/>
                      </a:srgbClr>
                    </a:solidFill>
                  </a:tcPr>
                </a:tc>
                <a:extLst>
                  <a:ext uri="{0D108BD9-81ED-4DB2-BD59-A6C34878D82A}">
                    <a16:rowId xmlns:a16="http://schemas.microsoft.com/office/drawing/2014/main" val="1708327680"/>
                  </a:ext>
                </a:extLst>
              </a:tr>
              <a:tr h="363190">
                <a:tc>
                  <a:txBody>
                    <a:bodyPr/>
                    <a:lstStyle/>
                    <a:p>
                      <a:pPr algn="l" fontAlgn="ctr">
                        <a:lnSpc>
                          <a:spcPct val="100000"/>
                        </a:lnSpc>
                        <a:spcBef>
                          <a:spcPts val="600"/>
                        </a:spcBef>
                        <a:spcAft>
                          <a:spcPts val="600"/>
                        </a:spcAft>
                      </a:pPr>
                      <a:r>
                        <a:rPr lang="it-IT" sz="1600" b="0" i="0" u="none" strike="noStrike" baseline="0" dirty="0">
                          <a:solidFill>
                            <a:schemeClr val="tx1">
                              <a:lumMod val="75000"/>
                              <a:lumOff val="25000"/>
                            </a:schemeClr>
                          </a:solidFill>
                          <a:effectLst/>
                          <a:latin typeface="Thaoma"/>
                        </a:rPr>
                        <a:t>STRANIERI</a:t>
                      </a:r>
                    </a:p>
                  </a:txBody>
                  <a:tcPr marL="108000" marR="6350" marT="6350" marB="0" anchor="ctr">
                    <a:lnL w="28575" cap="flat" cmpd="sng" algn="ctr">
                      <a:solidFill>
                        <a:srgbClr val="1E9CB4"/>
                      </a:solidFill>
                      <a:prstDash val="solid"/>
                      <a:round/>
                      <a:headEnd type="none" w="med" len="med"/>
                      <a:tailEnd type="none" w="med" len="med"/>
                    </a:lnL>
                    <a:noFill/>
                  </a:tcPr>
                </a:tc>
                <a:tc>
                  <a:txBody>
                    <a:bodyPr/>
                    <a:lstStyle/>
                    <a:p>
                      <a:pPr marL="0" algn="ctr" defTabSz="914400" rtl="0" eaLnBrk="1" fontAlgn="ctr" latinLnBrk="0" hangingPunct="1">
                        <a:lnSpc>
                          <a:spcPct val="100000"/>
                        </a:lnSpc>
                        <a:spcBef>
                          <a:spcPts val="600"/>
                        </a:spcBef>
                        <a:spcAft>
                          <a:spcPts val="600"/>
                        </a:spcAft>
                      </a:pPr>
                      <a:r>
                        <a:rPr lang="it-IT" sz="1600" b="0" baseline="0" dirty="0">
                          <a:solidFill>
                            <a:schemeClr val="tx1">
                              <a:lumMod val="75000"/>
                              <a:lumOff val="25000"/>
                            </a:schemeClr>
                          </a:solidFill>
                          <a:latin typeface="Thaoma"/>
                          <a:cs typeface="Tahoma"/>
                        </a:rPr>
                        <a:t>157</a:t>
                      </a:r>
                    </a:p>
                  </a:txBody>
                  <a:tcPr marL="6350" marR="6350" marT="6350" marB="0" anchor="ctr">
                    <a:noFill/>
                  </a:tcPr>
                </a:tc>
                <a:tc>
                  <a:txBody>
                    <a:bodyPr/>
                    <a:lstStyle/>
                    <a:p>
                      <a:pPr marL="0" algn="ctr"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68</a:t>
                      </a:r>
                    </a:p>
                  </a:txBody>
                  <a:tcPr marL="6350" marR="6350" marT="6350" marB="0" anchor="ctr">
                    <a:noFill/>
                  </a:tcPr>
                </a:tc>
                <a:tc>
                  <a:txBody>
                    <a:bodyPr/>
                    <a:lstStyle/>
                    <a:p>
                      <a:pPr marL="0" algn="ctr"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225</a:t>
                      </a:r>
                    </a:p>
                  </a:txBody>
                  <a:tcPr marL="6350" marR="6350" marT="6350" marB="0" anchor="ctr">
                    <a:lnR w="28575" cap="flat" cmpd="sng" algn="ctr">
                      <a:solidFill>
                        <a:srgbClr val="1E9CB4"/>
                      </a:solidFill>
                      <a:prstDash val="solid"/>
                      <a:round/>
                      <a:headEnd type="none" w="med" len="med"/>
                      <a:tailEnd type="none" w="med" len="med"/>
                    </a:lnR>
                    <a:noFill/>
                  </a:tcPr>
                </a:tc>
                <a:extLst>
                  <a:ext uri="{0D108BD9-81ED-4DB2-BD59-A6C34878D82A}">
                    <a16:rowId xmlns:a16="http://schemas.microsoft.com/office/drawing/2014/main" val="2879242955"/>
                  </a:ext>
                </a:extLst>
              </a:tr>
              <a:tr h="363190">
                <a:tc>
                  <a:txBody>
                    <a:bodyPr/>
                    <a:lstStyle/>
                    <a:p>
                      <a:pPr marL="0" algn="l" defTabSz="914400" rtl="0" eaLnBrk="1" fontAlgn="ctr" latinLnBrk="0" hangingPunct="1">
                        <a:lnSpc>
                          <a:spcPct val="100000"/>
                        </a:lnSpc>
                        <a:spcBef>
                          <a:spcPts val="600"/>
                        </a:spcBef>
                        <a:spcAft>
                          <a:spcPts val="600"/>
                        </a:spcAft>
                      </a:pPr>
                      <a:r>
                        <a:rPr lang="it-IT" sz="1600" b="0" i="0" u="none" strike="noStrike" kern="1200" baseline="0" dirty="0">
                          <a:solidFill>
                            <a:schemeClr val="tx1">
                              <a:lumMod val="75000"/>
                              <a:lumOff val="25000"/>
                            </a:schemeClr>
                          </a:solidFill>
                          <a:effectLst/>
                          <a:latin typeface="Thaoma"/>
                          <a:ea typeface="+mn-ea"/>
                          <a:cs typeface="+mn-cs"/>
                        </a:rPr>
                        <a:t>DONNE VULNERABILI</a:t>
                      </a:r>
                    </a:p>
                  </a:txBody>
                  <a:tcPr marL="108000" marR="6350" marT="6350" marB="0" anchor="ctr">
                    <a:lnL w="28575" cap="flat" cmpd="sng" algn="ctr">
                      <a:solidFill>
                        <a:srgbClr val="1E9CB4"/>
                      </a:solidFill>
                      <a:prstDash val="solid"/>
                      <a:round/>
                      <a:headEnd type="none" w="med" len="med"/>
                      <a:tailEnd type="none" w="med" len="med"/>
                    </a:lnL>
                    <a:lnB w="28575" cap="flat" cmpd="sng" algn="ctr">
                      <a:solidFill>
                        <a:srgbClr val="1E9CB4"/>
                      </a:solidFill>
                      <a:prstDash val="solid"/>
                      <a:round/>
                      <a:headEnd type="none" w="med" len="med"/>
                      <a:tailEnd type="none" w="med" len="med"/>
                    </a:lnB>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baseline="0" dirty="0">
                          <a:solidFill>
                            <a:schemeClr val="tx1">
                              <a:lumMod val="75000"/>
                              <a:lumOff val="25000"/>
                            </a:schemeClr>
                          </a:solidFill>
                          <a:latin typeface="Thaoma"/>
                          <a:cs typeface="Tahoma"/>
                        </a:rPr>
                        <a:t>0</a:t>
                      </a:r>
                    </a:p>
                  </a:txBody>
                  <a:tcPr marL="6350" marR="6350" marT="6350" marB="0" anchor="ctr">
                    <a:lnB w="28575" cap="flat" cmpd="sng" algn="ctr">
                      <a:solidFill>
                        <a:srgbClr val="1E9CB4"/>
                      </a:solidFill>
                      <a:prstDash val="solid"/>
                      <a:round/>
                      <a:headEnd type="none" w="med" len="med"/>
                      <a:tailEnd type="none" w="med" len="med"/>
                    </a:lnB>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u="none" strike="noStrike" kern="1200" baseline="0" dirty="0">
                          <a:solidFill>
                            <a:schemeClr val="tx1">
                              <a:lumMod val="75000"/>
                              <a:lumOff val="25000"/>
                            </a:schemeClr>
                          </a:solidFill>
                          <a:effectLst/>
                          <a:latin typeface="Thaoma"/>
                          <a:ea typeface="+mn-ea"/>
                          <a:cs typeface="+mn-cs"/>
                        </a:rPr>
                        <a:t>38</a:t>
                      </a:r>
                    </a:p>
                  </a:txBody>
                  <a:tcPr marL="6350" marR="6350" marT="6350" marB="0" anchor="ctr">
                    <a:lnB w="28575" cap="flat" cmpd="sng" algn="ctr">
                      <a:solidFill>
                        <a:srgbClr val="1E9CB4"/>
                      </a:solidFill>
                      <a:prstDash val="solid"/>
                      <a:round/>
                      <a:headEnd type="none" w="med" len="med"/>
                      <a:tailEnd type="none" w="med" len="med"/>
                    </a:lnB>
                    <a:solidFill>
                      <a:srgbClr val="1E9CB4">
                        <a:alpha val="25000"/>
                      </a:srgbClr>
                    </a:solidFill>
                  </a:tcPr>
                </a:tc>
                <a:tc>
                  <a:txBody>
                    <a:bodyPr/>
                    <a:lstStyle/>
                    <a:p>
                      <a:pPr marL="0" algn="ctr" defTabSz="914400" rtl="0" eaLnBrk="1" fontAlgn="ctr" latinLnBrk="0" hangingPunct="1">
                        <a:lnSpc>
                          <a:spcPct val="100000"/>
                        </a:lnSpc>
                        <a:spcBef>
                          <a:spcPts val="600"/>
                        </a:spcBef>
                        <a:spcAft>
                          <a:spcPts val="600"/>
                        </a:spcAft>
                      </a:pPr>
                      <a:r>
                        <a:rPr lang="it-IT" sz="1600" b="0" u="none" strike="noStrike" kern="1200" baseline="0" dirty="0">
                          <a:solidFill>
                            <a:schemeClr val="tx1">
                              <a:lumMod val="75000"/>
                              <a:lumOff val="25000"/>
                            </a:schemeClr>
                          </a:solidFill>
                          <a:effectLst/>
                          <a:latin typeface="Thaoma"/>
                          <a:ea typeface="+mn-ea"/>
                          <a:cs typeface="+mn-cs"/>
                        </a:rPr>
                        <a:t>38</a:t>
                      </a:r>
                    </a:p>
                  </a:txBody>
                  <a:tcPr marL="6350" marR="6350" marT="6350" marB="0" anchor="ctr">
                    <a:lnR w="28575" cap="flat" cmpd="sng" algn="ctr">
                      <a:solidFill>
                        <a:srgbClr val="1E9CB4"/>
                      </a:solidFill>
                      <a:prstDash val="solid"/>
                      <a:round/>
                      <a:headEnd type="none" w="med" len="med"/>
                      <a:tailEnd type="none" w="med" len="med"/>
                    </a:lnR>
                    <a:lnB w="28575" cap="flat" cmpd="sng" algn="ctr">
                      <a:solidFill>
                        <a:srgbClr val="1E9CB4"/>
                      </a:solidFill>
                      <a:prstDash val="solid"/>
                      <a:round/>
                      <a:headEnd type="none" w="med" len="med"/>
                      <a:tailEnd type="none" w="med" len="med"/>
                    </a:lnB>
                    <a:solidFill>
                      <a:srgbClr val="1E9CB4">
                        <a:alpha val="25000"/>
                      </a:srgbClr>
                    </a:solidFill>
                  </a:tcPr>
                </a:tc>
                <a:extLst>
                  <a:ext uri="{0D108BD9-81ED-4DB2-BD59-A6C34878D82A}">
                    <a16:rowId xmlns:a16="http://schemas.microsoft.com/office/drawing/2014/main" val="890410208"/>
                  </a:ext>
                </a:extLst>
              </a:tr>
            </a:tbl>
          </a:graphicData>
        </a:graphic>
      </p:graphicFrame>
      <p:sp>
        <p:nvSpPr>
          <p:cNvPr id="9" name="object 6">
            <a:extLst>
              <a:ext uri="{FF2B5EF4-FFF2-40B4-BE49-F238E27FC236}">
                <a16:creationId xmlns:a16="http://schemas.microsoft.com/office/drawing/2014/main" id="{0CD59052-4061-B1BC-BC79-00AE7859E656}"/>
              </a:ext>
            </a:extLst>
          </p:cNvPr>
          <p:cNvSpPr txBox="1"/>
          <p:nvPr/>
        </p:nvSpPr>
        <p:spPr>
          <a:xfrm>
            <a:off x="1763622" y="473121"/>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 numeri dell’agenzia nel 2024</a:t>
            </a:r>
            <a:endParaRPr sz="2800" dirty="0">
              <a:solidFill>
                <a:srgbClr val="1669AA"/>
              </a:solidFill>
              <a:latin typeface="Tahoma"/>
              <a:cs typeface="Tahoma"/>
            </a:endParaRPr>
          </a:p>
        </p:txBody>
      </p:sp>
    </p:spTree>
    <p:extLst>
      <p:ext uri="{BB962C8B-B14F-4D97-AF65-F5344CB8AC3E}">
        <p14:creationId xmlns:p14="http://schemas.microsoft.com/office/powerpoint/2010/main" val="37733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5"/>
          <a:stretch>
            <a:fillRect/>
          </a:stretch>
        </p:blipFill>
        <p:spPr>
          <a:xfrm>
            <a:off x="7129676" y="111925"/>
            <a:ext cx="1306534" cy="446386"/>
          </a:xfrm>
          <a:prstGeom prst="rect">
            <a:avLst/>
          </a:prstGeom>
        </p:spPr>
      </p:pic>
      <p:graphicFrame>
        <p:nvGraphicFramePr>
          <p:cNvPr id="10" name="Tabella 9">
            <a:extLst>
              <a:ext uri="{FF2B5EF4-FFF2-40B4-BE49-F238E27FC236}">
                <a16:creationId xmlns:a16="http://schemas.microsoft.com/office/drawing/2014/main" id="{14D70F71-1CF8-4F94-9F23-DDA18CCD2814}"/>
              </a:ext>
            </a:extLst>
          </p:cNvPr>
          <p:cNvGraphicFramePr>
            <a:graphicFrameLocks noGrp="1"/>
          </p:cNvGraphicFramePr>
          <p:nvPr>
            <p:extLst>
              <p:ext uri="{D42A27DB-BD31-4B8C-83A1-F6EECF244321}">
                <p14:modId xmlns:p14="http://schemas.microsoft.com/office/powerpoint/2010/main" val="4080938730"/>
              </p:ext>
            </p:extLst>
          </p:nvPr>
        </p:nvGraphicFramePr>
        <p:xfrm>
          <a:off x="2359221" y="2207799"/>
          <a:ext cx="2505759" cy="1092200"/>
        </p:xfrm>
        <a:graphic>
          <a:graphicData uri="http://schemas.openxmlformats.org/drawingml/2006/table">
            <a:tbl>
              <a:tblPr>
                <a:tableStyleId>{5C22544A-7EE6-4342-B048-85BDC9FD1C3A}</a:tableStyleId>
              </a:tblPr>
              <a:tblGrid>
                <a:gridCol w="1348681">
                  <a:extLst>
                    <a:ext uri="{9D8B030D-6E8A-4147-A177-3AD203B41FA5}">
                      <a16:colId xmlns:a16="http://schemas.microsoft.com/office/drawing/2014/main" val="519267955"/>
                    </a:ext>
                  </a:extLst>
                </a:gridCol>
                <a:gridCol w="395078">
                  <a:extLst>
                    <a:ext uri="{9D8B030D-6E8A-4147-A177-3AD203B41FA5}">
                      <a16:colId xmlns:a16="http://schemas.microsoft.com/office/drawing/2014/main" val="1822554822"/>
                    </a:ext>
                  </a:extLst>
                </a:gridCol>
                <a:gridCol w="762000">
                  <a:extLst>
                    <a:ext uri="{9D8B030D-6E8A-4147-A177-3AD203B41FA5}">
                      <a16:colId xmlns:a16="http://schemas.microsoft.com/office/drawing/2014/main" val="263696408"/>
                    </a:ext>
                  </a:extLst>
                </a:gridCol>
              </a:tblGrid>
              <a:tr h="81615">
                <a:tc>
                  <a:txBody>
                    <a:bodyPr/>
                    <a:lstStyle/>
                    <a:p>
                      <a:pPr algn="l" fontAlgn="ctr"/>
                      <a:r>
                        <a:rPr lang="it-IT" sz="1700" b="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rPr>
                        <a:t>TIROCINI</a:t>
                      </a:r>
                      <a:endParaRPr lang="it-IT" sz="1700" b="0" i="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800" b="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VA</a:t>
                      </a:r>
                      <a:endParaRPr lang="it-IT" sz="18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800" b="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t>
                      </a:r>
                      <a:endParaRPr lang="it-IT" sz="18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extLst>
                  <a:ext uri="{0D108BD9-81ED-4DB2-BD59-A6C34878D82A}">
                    <a16:rowId xmlns:a16="http://schemas.microsoft.com/office/drawing/2014/main" val="369632230"/>
                  </a:ext>
                </a:extLst>
              </a:tr>
              <a:tr h="111936">
                <a:tc>
                  <a:txBody>
                    <a:bodyPr/>
                    <a:lstStyle/>
                    <a:p>
                      <a:pPr algn="l" fontAlgn="ctr"/>
                      <a:r>
                        <a:rPr lang="it-IT" sz="1700" b="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UOMINI</a:t>
                      </a:r>
                      <a:endParaRPr lang="it-IT" sz="17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7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109</a:t>
                      </a:r>
                    </a:p>
                  </a:txBody>
                  <a:tcPr marL="6350" marR="6350" marT="6350" marB="0" anchor="ctr">
                    <a:noFill/>
                  </a:tcPr>
                </a:tc>
                <a:tc>
                  <a:txBody>
                    <a:bodyPr/>
                    <a:lstStyle/>
                    <a:p>
                      <a:pPr algn="ctr" fontAlgn="ctr"/>
                      <a:r>
                        <a:rPr lang="it-IT" sz="17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71,7</a:t>
                      </a:r>
                    </a:p>
                  </a:txBody>
                  <a:tcPr marL="6350" marR="6350" marT="6350" marB="0" anchor="ctr">
                    <a:noFill/>
                  </a:tcPr>
                </a:tc>
                <a:extLst>
                  <a:ext uri="{0D108BD9-81ED-4DB2-BD59-A6C34878D82A}">
                    <a16:rowId xmlns:a16="http://schemas.microsoft.com/office/drawing/2014/main" val="2590133524"/>
                  </a:ext>
                </a:extLst>
              </a:tr>
              <a:tr h="69954">
                <a:tc>
                  <a:txBody>
                    <a:bodyPr/>
                    <a:lstStyle/>
                    <a:p>
                      <a:pPr algn="l" fontAlgn="ctr"/>
                      <a:r>
                        <a:rPr lang="it-IT" sz="1700" b="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DONNE</a:t>
                      </a:r>
                      <a:endParaRPr lang="it-IT" sz="17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7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43</a:t>
                      </a:r>
                    </a:p>
                  </a:txBody>
                  <a:tcPr marL="6350" marR="6350" marT="6350" marB="0" anchor="ctr">
                    <a:noFill/>
                  </a:tcPr>
                </a:tc>
                <a:tc>
                  <a:txBody>
                    <a:bodyPr/>
                    <a:lstStyle/>
                    <a:p>
                      <a:pPr algn="ctr" fontAlgn="ctr"/>
                      <a:r>
                        <a:rPr lang="it-IT" sz="17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28,3</a:t>
                      </a:r>
                    </a:p>
                  </a:txBody>
                  <a:tcPr marL="6350" marR="6350" marT="6350" marB="0" anchor="ctr">
                    <a:noFill/>
                  </a:tcPr>
                </a:tc>
                <a:extLst>
                  <a:ext uri="{0D108BD9-81ED-4DB2-BD59-A6C34878D82A}">
                    <a16:rowId xmlns:a16="http://schemas.microsoft.com/office/drawing/2014/main" val="4262951722"/>
                  </a:ext>
                </a:extLst>
              </a:tr>
              <a:tr h="0">
                <a:tc>
                  <a:txBody>
                    <a:bodyPr/>
                    <a:lstStyle/>
                    <a:p>
                      <a:pPr algn="l" fontAlgn="ctr"/>
                      <a:r>
                        <a:rPr lang="it-IT" sz="1700" b="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rPr>
                        <a:t>TOT</a:t>
                      </a:r>
                      <a:endParaRPr lang="it-IT" sz="1700" b="0" i="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800" b="0" i="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rPr>
                        <a:t>152</a:t>
                      </a:r>
                    </a:p>
                  </a:txBody>
                  <a:tcPr marL="6350" marR="6350" marT="6350" marB="0" anchor="ctr">
                    <a:noFill/>
                  </a:tcPr>
                </a:tc>
                <a:tc>
                  <a:txBody>
                    <a:bodyPr/>
                    <a:lstStyle/>
                    <a:p>
                      <a:pPr algn="r" fontAlgn="ctr"/>
                      <a:endParaRPr lang="it-IT" sz="1800" b="0" i="0" u="none" strike="noStrike"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extLst>
                  <a:ext uri="{0D108BD9-81ED-4DB2-BD59-A6C34878D82A}">
                    <a16:rowId xmlns:a16="http://schemas.microsoft.com/office/drawing/2014/main" val="3975916332"/>
                  </a:ext>
                </a:extLst>
              </a:tr>
            </a:tbl>
          </a:graphicData>
        </a:graphic>
      </p:graphicFrame>
      <p:graphicFrame>
        <p:nvGraphicFramePr>
          <p:cNvPr id="11" name="Tabella 10">
            <a:extLst>
              <a:ext uri="{FF2B5EF4-FFF2-40B4-BE49-F238E27FC236}">
                <a16:creationId xmlns:a16="http://schemas.microsoft.com/office/drawing/2014/main" id="{92D3D00E-09AC-479F-B07E-26C1D73A3C4D}"/>
              </a:ext>
            </a:extLst>
          </p:cNvPr>
          <p:cNvGraphicFramePr>
            <a:graphicFrameLocks noGrp="1"/>
          </p:cNvGraphicFramePr>
          <p:nvPr>
            <p:extLst>
              <p:ext uri="{D42A27DB-BD31-4B8C-83A1-F6EECF244321}">
                <p14:modId xmlns:p14="http://schemas.microsoft.com/office/powerpoint/2010/main" val="1293448424"/>
              </p:ext>
            </p:extLst>
          </p:nvPr>
        </p:nvGraphicFramePr>
        <p:xfrm>
          <a:off x="6112962" y="2146629"/>
          <a:ext cx="2971801" cy="1061720"/>
        </p:xfrm>
        <a:graphic>
          <a:graphicData uri="http://schemas.openxmlformats.org/drawingml/2006/table">
            <a:tbl>
              <a:tblPr>
                <a:tableStyleId>{5C22544A-7EE6-4342-B048-85BDC9FD1C3A}</a:tableStyleId>
              </a:tblPr>
              <a:tblGrid>
                <a:gridCol w="1434360">
                  <a:extLst>
                    <a:ext uri="{9D8B030D-6E8A-4147-A177-3AD203B41FA5}">
                      <a16:colId xmlns:a16="http://schemas.microsoft.com/office/drawing/2014/main" val="2226846257"/>
                    </a:ext>
                  </a:extLst>
                </a:gridCol>
                <a:gridCol w="887818">
                  <a:extLst>
                    <a:ext uri="{9D8B030D-6E8A-4147-A177-3AD203B41FA5}">
                      <a16:colId xmlns:a16="http://schemas.microsoft.com/office/drawing/2014/main" val="82524035"/>
                    </a:ext>
                  </a:extLst>
                </a:gridCol>
                <a:gridCol w="649623">
                  <a:extLst>
                    <a:ext uri="{9D8B030D-6E8A-4147-A177-3AD203B41FA5}">
                      <a16:colId xmlns:a16="http://schemas.microsoft.com/office/drawing/2014/main" val="1427159904"/>
                    </a:ext>
                  </a:extLst>
                </a:gridCol>
              </a:tblGrid>
              <a:tr h="208708">
                <a:tc>
                  <a:txBody>
                    <a:bodyPr/>
                    <a:lstStyle/>
                    <a:p>
                      <a:pPr algn="l" fontAlgn="ctr"/>
                      <a:r>
                        <a:rPr lang="it-IT" sz="1700" b="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rPr>
                        <a:t>ASSUNZIONI</a:t>
                      </a:r>
                      <a:endParaRPr lang="it-IT" sz="1700" b="0" i="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800" b="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VA</a:t>
                      </a:r>
                      <a:endParaRPr lang="it-IT" sz="18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800" b="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t>
                      </a:r>
                      <a:endParaRPr lang="it-IT" sz="18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extLst>
                  <a:ext uri="{0D108BD9-81ED-4DB2-BD59-A6C34878D82A}">
                    <a16:rowId xmlns:a16="http://schemas.microsoft.com/office/drawing/2014/main" val="550587906"/>
                  </a:ext>
                </a:extLst>
              </a:tr>
              <a:tr h="208708">
                <a:tc>
                  <a:txBody>
                    <a:bodyPr/>
                    <a:lstStyle/>
                    <a:p>
                      <a:pPr algn="l" fontAlgn="ctr"/>
                      <a:r>
                        <a:rPr lang="it-IT" sz="1600" b="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UOMINI</a:t>
                      </a:r>
                      <a:endPar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42</a:t>
                      </a:r>
                    </a:p>
                  </a:txBody>
                  <a:tcPr marL="6350" marR="6350" marT="6350" marB="0" anchor="ctr">
                    <a:noFill/>
                  </a:tcPr>
                </a:tc>
                <a:tc>
                  <a:txBody>
                    <a:bodyPr/>
                    <a:lstStyle/>
                    <a:p>
                      <a:pPr algn="ctr" fontAlgn="ct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72,4</a:t>
                      </a:r>
                    </a:p>
                  </a:txBody>
                  <a:tcPr marL="6350" marR="6350" marT="6350" marB="0" anchor="ctr">
                    <a:noFill/>
                  </a:tcPr>
                </a:tc>
                <a:extLst>
                  <a:ext uri="{0D108BD9-81ED-4DB2-BD59-A6C34878D82A}">
                    <a16:rowId xmlns:a16="http://schemas.microsoft.com/office/drawing/2014/main" val="2711877877"/>
                  </a:ext>
                </a:extLst>
              </a:tr>
              <a:tr h="208708">
                <a:tc>
                  <a:txBody>
                    <a:bodyPr/>
                    <a:lstStyle/>
                    <a:p>
                      <a:pPr algn="l" fontAlgn="ctr"/>
                      <a:r>
                        <a:rPr lang="it-IT" sz="1600" b="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DONNE</a:t>
                      </a:r>
                      <a:endPar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16</a:t>
                      </a:r>
                    </a:p>
                  </a:txBody>
                  <a:tcPr marL="6350" marR="6350" marT="6350" marB="0" anchor="ctr">
                    <a:noFill/>
                  </a:tcPr>
                </a:tc>
                <a:tc>
                  <a:txBody>
                    <a:bodyPr/>
                    <a:lstStyle/>
                    <a:p>
                      <a:pPr algn="ctr" fontAlgn="ctr"/>
                      <a:r>
                        <a:rPr lang="it-IT" sz="1600" b="0" i="0" u="none" strike="noStrike"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27,6</a:t>
                      </a:r>
                    </a:p>
                  </a:txBody>
                  <a:tcPr marL="6350" marR="6350" marT="6350" marB="0" anchor="ctr">
                    <a:noFill/>
                  </a:tcPr>
                </a:tc>
                <a:extLst>
                  <a:ext uri="{0D108BD9-81ED-4DB2-BD59-A6C34878D82A}">
                    <a16:rowId xmlns:a16="http://schemas.microsoft.com/office/drawing/2014/main" val="3369532264"/>
                  </a:ext>
                </a:extLst>
              </a:tr>
              <a:tr h="260154">
                <a:tc>
                  <a:txBody>
                    <a:bodyPr/>
                    <a:lstStyle/>
                    <a:p>
                      <a:pPr algn="l" fontAlgn="ctr"/>
                      <a:r>
                        <a:rPr lang="it-IT" sz="1700" b="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rPr>
                        <a:t>TOT</a:t>
                      </a:r>
                      <a:endParaRPr lang="it-IT" sz="1700" b="0" i="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tc>
                  <a:txBody>
                    <a:bodyPr/>
                    <a:lstStyle/>
                    <a:p>
                      <a:pPr algn="ctr" fontAlgn="ctr"/>
                      <a:r>
                        <a:rPr lang="it-IT" sz="1800" b="0" i="0" u="none" strike="noStrike" dirty="0">
                          <a:solidFill>
                            <a:srgbClr val="1E9CB4"/>
                          </a:solidFill>
                          <a:effectLst/>
                          <a:latin typeface="Tahoma" panose="020B0604030504040204" pitchFamily="34" charset="0"/>
                          <a:ea typeface="Tahoma" panose="020B0604030504040204" pitchFamily="34" charset="0"/>
                          <a:cs typeface="Tahoma" panose="020B0604030504040204" pitchFamily="34" charset="0"/>
                        </a:rPr>
                        <a:t>58</a:t>
                      </a:r>
                    </a:p>
                  </a:txBody>
                  <a:tcPr marL="6350" marR="6350" marT="6350" marB="0" anchor="ctr">
                    <a:noFill/>
                  </a:tcPr>
                </a:tc>
                <a:tc>
                  <a:txBody>
                    <a:bodyPr/>
                    <a:lstStyle/>
                    <a:p>
                      <a:pPr algn="r" fontAlgn="ctr"/>
                      <a:endParaRPr lang="it-IT" sz="1800" b="0" i="0" u="none" strike="noStrike" dirty="0">
                        <a:solidFill>
                          <a:schemeClr val="tx1">
                            <a:lumMod val="75000"/>
                            <a:lumOff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350" marR="6350" marT="6350" marB="0" anchor="ctr">
                    <a:noFill/>
                  </a:tcPr>
                </a:tc>
                <a:extLst>
                  <a:ext uri="{0D108BD9-81ED-4DB2-BD59-A6C34878D82A}">
                    <a16:rowId xmlns:a16="http://schemas.microsoft.com/office/drawing/2014/main" val="1168765283"/>
                  </a:ext>
                </a:extLst>
              </a:tr>
            </a:tbl>
          </a:graphicData>
        </a:graphic>
      </p:graphicFrame>
      <p:sp>
        <p:nvSpPr>
          <p:cNvPr id="15" name="CasellaDiTesto 14">
            <a:extLst>
              <a:ext uri="{FF2B5EF4-FFF2-40B4-BE49-F238E27FC236}">
                <a16:creationId xmlns:a16="http://schemas.microsoft.com/office/drawing/2014/main" id="{B81FAF1D-10E1-4EE0-AF79-316D7ACAACB3}"/>
              </a:ext>
            </a:extLst>
          </p:cNvPr>
          <p:cNvSpPr txBox="1"/>
          <p:nvPr/>
        </p:nvSpPr>
        <p:spPr>
          <a:xfrm>
            <a:off x="1374970" y="3917571"/>
            <a:ext cx="3886200" cy="338554"/>
          </a:xfrm>
          <a:prstGeom prst="rect">
            <a:avLst/>
          </a:prstGeom>
          <a:ln w="127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 CUI ESITATI IN ASSUNZIONE N. </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38</a:t>
            </a:r>
            <a:r>
              <a:rPr lang="it-IT" sz="1600" dirty="0">
                <a:latin typeface="Tahoma" panose="020B0604030504040204" pitchFamily="34" charset="0"/>
                <a:ea typeface="Tahoma" panose="020B0604030504040204" pitchFamily="34" charset="0"/>
                <a:cs typeface="Tahoma" panose="020B0604030504040204" pitchFamily="34" charset="0"/>
              </a:rPr>
              <a:t> </a:t>
            </a:r>
          </a:p>
        </p:txBody>
      </p:sp>
      <p:sp>
        <p:nvSpPr>
          <p:cNvPr id="16" name="CasellaDiTesto 15">
            <a:extLst>
              <a:ext uri="{FF2B5EF4-FFF2-40B4-BE49-F238E27FC236}">
                <a16:creationId xmlns:a16="http://schemas.microsoft.com/office/drawing/2014/main" id="{41717199-1325-4002-A3EB-BC5270922AF4}"/>
              </a:ext>
            </a:extLst>
          </p:cNvPr>
          <p:cNvSpPr txBox="1"/>
          <p:nvPr/>
        </p:nvSpPr>
        <p:spPr>
          <a:xfrm>
            <a:off x="1282733" y="4288240"/>
            <a:ext cx="8382000" cy="338554"/>
          </a:xfrm>
          <a:prstGeom prst="rect">
            <a:avLst/>
          </a:prstGeom>
          <a:noFill/>
          <a:ln w="12700">
            <a:noFill/>
          </a:ln>
        </p:spPr>
        <p:txBody>
          <a:bodyPr wrap="square" rtlCol="0">
            <a:spAutoFit/>
          </a:bodyPr>
          <a:lstStyle/>
          <a:p>
            <a:pPr algn="ctr"/>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BENEFICIARI COINVOLTI IN PERCORSI DI FORMAZIONE TECNICA E SOFT SKILLS  </a:t>
            </a:r>
            <a:r>
              <a:rPr lang="it-IT" sz="1600" dirty="0">
                <a:solidFill>
                  <a:srgbClr val="1E9CB4"/>
                </a:solidFill>
                <a:latin typeface="Tahoma" panose="020B0604030504040204" pitchFamily="34" charset="0"/>
                <a:ea typeface="Tahoma" panose="020B0604030504040204" pitchFamily="34" charset="0"/>
                <a:cs typeface="Tahoma" panose="020B0604030504040204" pitchFamily="34" charset="0"/>
              </a:rPr>
              <a:t>N. 58   </a:t>
            </a:r>
          </a:p>
        </p:txBody>
      </p:sp>
      <p:pic>
        <p:nvPicPr>
          <p:cNvPr id="2" name="Immagine 1" descr="Immagine che contiene cerchio, Policromia, oscurità&#10;&#10;Il contenuto generato dall'IA potrebbe non essere corretto.">
            <a:extLst>
              <a:ext uri="{FF2B5EF4-FFF2-40B4-BE49-F238E27FC236}">
                <a16:creationId xmlns:a16="http://schemas.microsoft.com/office/drawing/2014/main" id="{F5FC4A7F-D107-DAA2-C444-25594BA5429B}"/>
              </a:ext>
            </a:extLst>
          </p:cNvPr>
          <p:cNvPicPr>
            <a:picLocks noChangeAspect="1"/>
          </p:cNvPicPr>
          <p:nvPr/>
        </p:nvPicPr>
        <p:blipFill>
          <a:blip r:embed="rId6" cstate="print">
            <a:extLst>
              <a:ext uri="{28A0092B-C50C-407E-A947-70E740481C1C}">
                <a14:useLocalDpi xmlns:a14="http://schemas.microsoft.com/office/drawing/2010/main" val="0"/>
              </a:ext>
            </a:extLst>
          </a:blip>
          <a:srcRect l="23611" t="19581" r="30311" b="19417"/>
          <a:stretch/>
        </p:blipFill>
        <p:spPr>
          <a:xfrm>
            <a:off x="1250156" y="1406872"/>
            <a:ext cx="4352811" cy="2480165"/>
          </a:xfrm>
          <a:prstGeom prst="rect">
            <a:avLst/>
          </a:prstGeom>
        </p:spPr>
      </p:pic>
      <p:sp>
        <p:nvSpPr>
          <p:cNvPr id="8" name="object 6">
            <a:extLst>
              <a:ext uri="{FF2B5EF4-FFF2-40B4-BE49-F238E27FC236}">
                <a16:creationId xmlns:a16="http://schemas.microsoft.com/office/drawing/2014/main" id="{E1C7ACF6-0E3B-7CD5-798D-B7B3A3D44418}"/>
              </a:ext>
            </a:extLst>
          </p:cNvPr>
          <p:cNvSpPr txBox="1"/>
          <p:nvPr/>
        </p:nvSpPr>
        <p:spPr>
          <a:xfrm>
            <a:off x="1763622" y="473121"/>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 numeri dell’agenzia nel 2024</a:t>
            </a:r>
            <a:endParaRPr sz="2800" dirty="0">
              <a:solidFill>
                <a:srgbClr val="1669AA"/>
              </a:solidFill>
              <a:latin typeface="Tahoma"/>
              <a:cs typeface="Tahoma"/>
            </a:endParaRPr>
          </a:p>
        </p:txBody>
      </p:sp>
      <p:pic>
        <p:nvPicPr>
          <p:cNvPr id="9" name="Immagine 8" descr="Immagine che contiene cerchio, Policromia, oscurità&#10;&#10;Il contenuto generato dall'IA potrebbe non essere corretto.">
            <a:extLst>
              <a:ext uri="{FF2B5EF4-FFF2-40B4-BE49-F238E27FC236}">
                <a16:creationId xmlns:a16="http://schemas.microsoft.com/office/drawing/2014/main" id="{9BF9C00A-E759-CD16-BBAC-83A75E776B8A}"/>
              </a:ext>
            </a:extLst>
          </p:cNvPr>
          <p:cNvPicPr>
            <a:picLocks noChangeAspect="1"/>
          </p:cNvPicPr>
          <p:nvPr/>
        </p:nvPicPr>
        <p:blipFill>
          <a:blip r:embed="rId6" cstate="print">
            <a:extLst>
              <a:ext uri="{28A0092B-C50C-407E-A947-70E740481C1C}">
                <a14:useLocalDpi xmlns:a14="http://schemas.microsoft.com/office/drawing/2010/main" val="0"/>
              </a:ext>
            </a:extLst>
          </a:blip>
          <a:srcRect l="23611" t="19581" r="30311" b="19417"/>
          <a:stretch/>
        </p:blipFill>
        <p:spPr>
          <a:xfrm>
            <a:off x="5441156" y="1422139"/>
            <a:ext cx="4352811" cy="2480165"/>
          </a:xfrm>
          <a:prstGeom prst="rect">
            <a:avLst/>
          </a:prstGeom>
        </p:spPr>
      </p:pic>
    </p:spTree>
    <p:extLst>
      <p:ext uri="{BB962C8B-B14F-4D97-AF65-F5344CB8AC3E}">
        <p14:creationId xmlns:p14="http://schemas.microsoft.com/office/powerpoint/2010/main" val="4267591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5"/>
          <a:stretch>
            <a:fillRect/>
          </a:stretch>
        </p:blipFill>
        <p:spPr>
          <a:xfrm>
            <a:off x="7129676" y="111925"/>
            <a:ext cx="1306534" cy="446386"/>
          </a:xfrm>
          <a:prstGeom prst="rect">
            <a:avLst/>
          </a:prstGeom>
        </p:spPr>
      </p:pic>
      <p:sp>
        <p:nvSpPr>
          <p:cNvPr id="14" name="object 6">
            <a:extLst>
              <a:ext uri="{FF2B5EF4-FFF2-40B4-BE49-F238E27FC236}">
                <a16:creationId xmlns:a16="http://schemas.microsoft.com/office/drawing/2014/main" id="{3F4FDDC9-FE59-4875-BAD6-CE02EC0F6032}"/>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Un modello possibile</a:t>
            </a:r>
            <a:endParaRPr sz="2800" dirty="0">
              <a:solidFill>
                <a:srgbClr val="1669AA"/>
              </a:solidFill>
              <a:latin typeface="Tahoma"/>
              <a:cs typeface="Tahoma"/>
            </a:endParaRPr>
          </a:p>
        </p:txBody>
      </p:sp>
      <p:sp>
        <p:nvSpPr>
          <p:cNvPr id="2" name="Rettangolo 1">
            <a:extLst>
              <a:ext uri="{FF2B5EF4-FFF2-40B4-BE49-F238E27FC236}">
                <a16:creationId xmlns:a16="http://schemas.microsoft.com/office/drawing/2014/main" id="{0ACA0E4F-04D4-4A65-B974-FFF2EAC72FB4}"/>
              </a:ext>
            </a:extLst>
          </p:cNvPr>
          <p:cNvSpPr/>
          <p:nvPr/>
        </p:nvSpPr>
        <p:spPr>
          <a:xfrm>
            <a:off x="1740682" y="2446239"/>
            <a:ext cx="7629550" cy="2206245"/>
          </a:xfrm>
          <a:prstGeom prst="rect">
            <a:avLst/>
          </a:prstGeom>
        </p:spPr>
        <p:txBody>
          <a:bodyPr wrap="square">
            <a:spAutoFit/>
          </a:bodyPr>
          <a:lstStyle/>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Accrescere la fiducia e l’autostima attraverso un lavoro di narrazione della propria storia e una riflessione sulle proprie competenze.</a:t>
            </a:r>
          </a:p>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Lavoro sulle life skills.</a:t>
            </a:r>
          </a:p>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Corso di lingua  L2 e tutoring per il miglioramento delle competenze linguistiche anche durante il tirocinio.</a:t>
            </a:r>
          </a:p>
        </p:txBody>
      </p:sp>
      <p:pic>
        <p:nvPicPr>
          <p:cNvPr id="19" name="Immagine 18" descr="Immagine che contiene schermata, nero, design&#10;&#10;Il contenuto generato dall'IA potrebbe non essere corretto.">
            <a:extLst>
              <a:ext uri="{FF2B5EF4-FFF2-40B4-BE49-F238E27FC236}">
                <a16:creationId xmlns:a16="http://schemas.microsoft.com/office/drawing/2014/main" id="{A64D6E11-640E-4171-984A-92F3B6EBEF14}"/>
              </a:ext>
            </a:extLst>
          </p:cNvPr>
          <p:cNvPicPr>
            <a:picLocks noChangeAspect="1"/>
          </p:cNvPicPr>
          <p:nvPr/>
        </p:nvPicPr>
        <p:blipFill>
          <a:blip r:embed="rId6" cstate="print">
            <a:extLst>
              <a:ext uri="{28A0092B-C50C-407E-A947-70E740481C1C}">
                <a14:useLocalDpi xmlns:a14="http://schemas.microsoft.com/office/drawing/2010/main" val="0"/>
              </a:ext>
            </a:extLst>
          </a:blip>
          <a:srcRect l="8556" t="23611" r="63992" b="62446"/>
          <a:stretch/>
        </p:blipFill>
        <p:spPr>
          <a:xfrm>
            <a:off x="1740682" y="1504863"/>
            <a:ext cx="5388994" cy="884687"/>
          </a:xfrm>
          <a:prstGeom prst="rect">
            <a:avLst/>
          </a:prstGeom>
        </p:spPr>
      </p:pic>
      <p:sp>
        <p:nvSpPr>
          <p:cNvPr id="20" name="object 6">
            <a:extLst>
              <a:ext uri="{FF2B5EF4-FFF2-40B4-BE49-F238E27FC236}">
                <a16:creationId xmlns:a16="http://schemas.microsoft.com/office/drawing/2014/main" id="{148F76BA-428F-416E-A586-473E97BA418C}"/>
              </a:ext>
            </a:extLst>
          </p:cNvPr>
          <p:cNvSpPr txBox="1"/>
          <p:nvPr/>
        </p:nvSpPr>
        <p:spPr>
          <a:xfrm>
            <a:off x="1897844" y="1728056"/>
            <a:ext cx="4838712"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Prima dell’inserimento lavorativo</a:t>
            </a:r>
            <a:endParaRPr sz="2200" dirty="0">
              <a:solidFill>
                <a:srgbClr val="1669AA"/>
              </a:solidFill>
              <a:latin typeface="Tahoma"/>
              <a:cs typeface="Tahoma"/>
            </a:endParaRPr>
          </a:p>
        </p:txBody>
      </p:sp>
    </p:spTree>
    <p:extLst>
      <p:ext uri="{BB962C8B-B14F-4D97-AF65-F5344CB8AC3E}">
        <p14:creationId xmlns:p14="http://schemas.microsoft.com/office/powerpoint/2010/main" val="946881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82173-1CDE-9D34-6FC8-C403F2153680}"/>
            </a:ext>
          </a:extLst>
        </p:cNvPr>
        <p:cNvGrpSpPr/>
        <p:nvPr/>
      </p:nvGrpSpPr>
      <p:grpSpPr>
        <a:xfrm>
          <a:off x="0" y="0"/>
          <a:ext cx="0" cy="0"/>
          <a:chOff x="0" y="0"/>
          <a:chExt cx="0" cy="0"/>
        </a:xfrm>
      </p:grpSpPr>
      <p:grpSp>
        <p:nvGrpSpPr>
          <p:cNvPr id="4" name="object 8">
            <a:extLst>
              <a:ext uri="{FF2B5EF4-FFF2-40B4-BE49-F238E27FC236}">
                <a16:creationId xmlns:a16="http://schemas.microsoft.com/office/drawing/2014/main" id="{5168EFFD-5B10-B862-D04E-F630DE148053}"/>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7E8531A3-3625-5BE1-14D7-A6D6BE4B7380}"/>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F9B150CD-6237-36B9-5990-FBB44E0A44DE}"/>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80F56BE4-2842-FA32-54A5-363CBDA76674}"/>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BAE46FEC-5683-D922-156A-5E714E2D3DDD}"/>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14C410E3-99E5-861F-7355-9CA8B7B348F8}"/>
              </a:ext>
            </a:extLst>
          </p:cNvPr>
          <p:cNvPicPr>
            <a:picLocks noChangeAspect="1"/>
          </p:cNvPicPr>
          <p:nvPr/>
        </p:nvPicPr>
        <p:blipFill>
          <a:blip r:embed="rId5"/>
          <a:stretch>
            <a:fillRect/>
          </a:stretch>
        </p:blipFill>
        <p:spPr>
          <a:xfrm>
            <a:off x="7129676" y="111925"/>
            <a:ext cx="1306534" cy="446386"/>
          </a:xfrm>
          <a:prstGeom prst="rect">
            <a:avLst/>
          </a:prstGeom>
        </p:spPr>
      </p:pic>
      <p:sp>
        <p:nvSpPr>
          <p:cNvPr id="14" name="object 6">
            <a:extLst>
              <a:ext uri="{FF2B5EF4-FFF2-40B4-BE49-F238E27FC236}">
                <a16:creationId xmlns:a16="http://schemas.microsoft.com/office/drawing/2014/main" id="{B3CED857-226F-F923-F87C-DE2692E28418}"/>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Un modello possibile</a:t>
            </a:r>
            <a:endParaRPr sz="2800" dirty="0">
              <a:solidFill>
                <a:srgbClr val="1669AA"/>
              </a:solidFill>
              <a:latin typeface="Tahoma"/>
              <a:cs typeface="Tahoma"/>
            </a:endParaRPr>
          </a:p>
        </p:txBody>
      </p:sp>
      <p:sp>
        <p:nvSpPr>
          <p:cNvPr id="2" name="Rettangolo 1">
            <a:extLst>
              <a:ext uri="{FF2B5EF4-FFF2-40B4-BE49-F238E27FC236}">
                <a16:creationId xmlns:a16="http://schemas.microsoft.com/office/drawing/2014/main" id="{E68412A3-9F78-B924-FF2F-8AB89DAEE890}"/>
              </a:ext>
            </a:extLst>
          </p:cNvPr>
          <p:cNvSpPr/>
          <p:nvPr/>
        </p:nvSpPr>
        <p:spPr>
          <a:xfrm>
            <a:off x="1897844" y="2625394"/>
            <a:ext cx="7629550" cy="1421415"/>
          </a:xfrm>
          <a:prstGeom prst="rect">
            <a:avLst/>
          </a:prstGeom>
        </p:spPr>
        <p:txBody>
          <a:bodyPr wrap="square">
            <a:spAutoFit/>
          </a:bodyPr>
          <a:lstStyle/>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Avvio di percorsi di bilancio delle competenze. </a:t>
            </a:r>
          </a:p>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Attività di orientamento, ricerca attiva e coaching.</a:t>
            </a:r>
          </a:p>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Scouting e  sensibilizzazione  delle aziende.</a:t>
            </a:r>
            <a:endPar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9" name="Immagine 18" descr="Immagine che contiene schermata, nero, design&#10;&#10;Il contenuto generato dall'IA potrebbe non essere corretto.">
            <a:extLst>
              <a:ext uri="{FF2B5EF4-FFF2-40B4-BE49-F238E27FC236}">
                <a16:creationId xmlns:a16="http://schemas.microsoft.com/office/drawing/2014/main" id="{8C73F45C-9CB5-810E-FBC9-F79C9E89E446}"/>
              </a:ext>
            </a:extLst>
          </p:cNvPr>
          <p:cNvPicPr>
            <a:picLocks noChangeAspect="1"/>
          </p:cNvPicPr>
          <p:nvPr/>
        </p:nvPicPr>
        <p:blipFill>
          <a:blip r:embed="rId6" cstate="print">
            <a:extLst>
              <a:ext uri="{28A0092B-C50C-407E-A947-70E740481C1C}">
                <a14:useLocalDpi xmlns:a14="http://schemas.microsoft.com/office/drawing/2010/main" val="0"/>
              </a:ext>
            </a:extLst>
          </a:blip>
          <a:srcRect l="8556" t="23611" r="63992" b="62446"/>
          <a:stretch/>
        </p:blipFill>
        <p:spPr>
          <a:xfrm>
            <a:off x="1740682" y="1504863"/>
            <a:ext cx="5388994" cy="884687"/>
          </a:xfrm>
          <a:prstGeom prst="rect">
            <a:avLst/>
          </a:prstGeom>
        </p:spPr>
      </p:pic>
      <p:sp>
        <p:nvSpPr>
          <p:cNvPr id="20" name="object 6">
            <a:extLst>
              <a:ext uri="{FF2B5EF4-FFF2-40B4-BE49-F238E27FC236}">
                <a16:creationId xmlns:a16="http://schemas.microsoft.com/office/drawing/2014/main" id="{E224C0B1-3C2B-3F70-CE9F-8F9BE03D7A72}"/>
              </a:ext>
            </a:extLst>
          </p:cNvPr>
          <p:cNvSpPr txBox="1"/>
          <p:nvPr/>
        </p:nvSpPr>
        <p:spPr>
          <a:xfrm>
            <a:off x="1897844" y="1728056"/>
            <a:ext cx="4838712"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Prima dell’inserimento lavorativo</a:t>
            </a:r>
            <a:endParaRPr sz="2200" dirty="0">
              <a:solidFill>
                <a:srgbClr val="1669AA"/>
              </a:solidFill>
              <a:latin typeface="Tahoma"/>
              <a:cs typeface="Tahoma"/>
            </a:endParaRPr>
          </a:p>
        </p:txBody>
      </p:sp>
    </p:spTree>
    <p:extLst>
      <p:ext uri="{BB962C8B-B14F-4D97-AF65-F5344CB8AC3E}">
        <p14:creationId xmlns:p14="http://schemas.microsoft.com/office/powerpoint/2010/main" val="699944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9CE7E-23D2-A238-F372-36A5ACC9AE2A}"/>
            </a:ext>
          </a:extLst>
        </p:cNvPr>
        <p:cNvGrpSpPr/>
        <p:nvPr/>
      </p:nvGrpSpPr>
      <p:grpSpPr>
        <a:xfrm>
          <a:off x="0" y="0"/>
          <a:ext cx="0" cy="0"/>
          <a:chOff x="0" y="0"/>
          <a:chExt cx="0" cy="0"/>
        </a:xfrm>
      </p:grpSpPr>
      <p:grpSp>
        <p:nvGrpSpPr>
          <p:cNvPr id="4" name="object 8">
            <a:extLst>
              <a:ext uri="{FF2B5EF4-FFF2-40B4-BE49-F238E27FC236}">
                <a16:creationId xmlns:a16="http://schemas.microsoft.com/office/drawing/2014/main" id="{12803044-0224-78E3-46C0-71F70EBD4795}"/>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EFE94AC4-B263-AF56-00DA-DC71C3FE3626}"/>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C2B58C84-2C74-1E2E-4E4F-6006606270E4}"/>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DC5F232B-A320-D9AB-3CA2-8CC0951EF3CC}"/>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9760B143-C312-845F-DC24-E5C223B681A5}"/>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93E498D9-327E-624F-26B1-BD469F8C05BE}"/>
              </a:ext>
            </a:extLst>
          </p:cNvPr>
          <p:cNvPicPr>
            <a:picLocks noChangeAspect="1"/>
          </p:cNvPicPr>
          <p:nvPr/>
        </p:nvPicPr>
        <p:blipFill>
          <a:blip r:embed="rId5"/>
          <a:stretch>
            <a:fillRect/>
          </a:stretch>
        </p:blipFill>
        <p:spPr>
          <a:xfrm>
            <a:off x="7129676" y="111925"/>
            <a:ext cx="1306534" cy="446386"/>
          </a:xfrm>
          <a:prstGeom prst="rect">
            <a:avLst/>
          </a:prstGeom>
        </p:spPr>
      </p:pic>
      <p:sp>
        <p:nvSpPr>
          <p:cNvPr id="14" name="object 6">
            <a:extLst>
              <a:ext uri="{FF2B5EF4-FFF2-40B4-BE49-F238E27FC236}">
                <a16:creationId xmlns:a16="http://schemas.microsoft.com/office/drawing/2014/main" id="{E4868E47-12FE-841B-2C70-AEE81778E4D7}"/>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Un modello possibile</a:t>
            </a:r>
            <a:endParaRPr sz="2800" dirty="0">
              <a:solidFill>
                <a:srgbClr val="1669AA"/>
              </a:solidFill>
              <a:latin typeface="Tahoma"/>
              <a:cs typeface="Tahoma"/>
            </a:endParaRPr>
          </a:p>
        </p:txBody>
      </p:sp>
      <p:pic>
        <p:nvPicPr>
          <p:cNvPr id="19" name="Immagine 18" descr="Immagine che contiene schermata, nero, design&#10;&#10;Il contenuto generato dall'IA potrebbe non essere corretto.">
            <a:extLst>
              <a:ext uri="{FF2B5EF4-FFF2-40B4-BE49-F238E27FC236}">
                <a16:creationId xmlns:a16="http://schemas.microsoft.com/office/drawing/2014/main" id="{C4F09B95-0DCD-4D0C-2CE0-11F64387A095}"/>
              </a:ext>
            </a:extLst>
          </p:cNvPr>
          <p:cNvPicPr>
            <a:picLocks noChangeAspect="1"/>
          </p:cNvPicPr>
          <p:nvPr/>
        </p:nvPicPr>
        <p:blipFill>
          <a:blip r:embed="rId6" cstate="print">
            <a:extLst>
              <a:ext uri="{28A0092B-C50C-407E-A947-70E740481C1C}">
                <a14:useLocalDpi xmlns:a14="http://schemas.microsoft.com/office/drawing/2010/main" val="0"/>
              </a:ext>
            </a:extLst>
          </a:blip>
          <a:srcRect l="8556" t="23611" r="63992" b="62446"/>
          <a:stretch/>
        </p:blipFill>
        <p:spPr>
          <a:xfrm>
            <a:off x="1740682" y="1504863"/>
            <a:ext cx="5388994" cy="884687"/>
          </a:xfrm>
          <a:prstGeom prst="rect">
            <a:avLst/>
          </a:prstGeom>
        </p:spPr>
      </p:pic>
      <p:sp>
        <p:nvSpPr>
          <p:cNvPr id="20" name="object 6">
            <a:extLst>
              <a:ext uri="{FF2B5EF4-FFF2-40B4-BE49-F238E27FC236}">
                <a16:creationId xmlns:a16="http://schemas.microsoft.com/office/drawing/2014/main" id="{8D9DCFE9-B5CA-039E-040F-9E7139446337}"/>
              </a:ext>
            </a:extLst>
          </p:cNvPr>
          <p:cNvSpPr txBox="1"/>
          <p:nvPr/>
        </p:nvSpPr>
        <p:spPr>
          <a:xfrm>
            <a:off x="1897844" y="1728056"/>
            <a:ext cx="4838712"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Durante l’inserimento lavorativo</a:t>
            </a:r>
          </a:p>
        </p:txBody>
      </p:sp>
      <p:sp>
        <p:nvSpPr>
          <p:cNvPr id="3" name="Rettangolo 2">
            <a:extLst>
              <a:ext uri="{FF2B5EF4-FFF2-40B4-BE49-F238E27FC236}">
                <a16:creationId xmlns:a16="http://schemas.microsoft.com/office/drawing/2014/main" id="{76B9A163-FD58-0612-73AD-7B59E9D9167B}"/>
              </a:ext>
            </a:extLst>
          </p:cNvPr>
          <p:cNvSpPr/>
          <p:nvPr/>
        </p:nvSpPr>
        <p:spPr>
          <a:xfrm>
            <a:off x="1740682" y="2512884"/>
            <a:ext cx="8089373" cy="2103653"/>
          </a:xfrm>
          <a:prstGeom prst="rect">
            <a:avLst/>
          </a:prstGeom>
        </p:spPr>
        <p:txBody>
          <a:bodyPr wrap="square">
            <a:spAutoFit/>
          </a:bodyPr>
          <a:lstStyle/>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Avvio dei tirocini extracurriculari come strumento utilizzato per l’ingresso nel mondo del lavoro. </a:t>
            </a:r>
          </a:p>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Piano personalizzato, che prevedeva attività di monitoraggio e feedback periodici, con momenti di revisione insieme ai tutor per valutare l’andamento del tirocinio e risolvere eventuali problematiche.</a:t>
            </a:r>
          </a:p>
        </p:txBody>
      </p:sp>
    </p:spTree>
    <p:extLst>
      <p:ext uri="{BB962C8B-B14F-4D97-AF65-F5344CB8AC3E}">
        <p14:creationId xmlns:p14="http://schemas.microsoft.com/office/powerpoint/2010/main" val="55476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25C87-0C65-94B4-DBB5-5BE19B03FA92}"/>
            </a:ext>
          </a:extLst>
        </p:cNvPr>
        <p:cNvGrpSpPr/>
        <p:nvPr/>
      </p:nvGrpSpPr>
      <p:grpSpPr>
        <a:xfrm>
          <a:off x="0" y="0"/>
          <a:ext cx="0" cy="0"/>
          <a:chOff x="0" y="0"/>
          <a:chExt cx="0" cy="0"/>
        </a:xfrm>
      </p:grpSpPr>
      <p:grpSp>
        <p:nvGrpSpPr>
          <p:cNvPr id="4" name="object 8">
            <a:extLst>
              <a:ext uri="{FF2B5EF4-FFF2-40B4-BE49-F238E27FC236}">
                <a16:creationId xmlns:a16="http://schemas.microsoft.com/office/drawing/2014/main" id="{4126B07B-D822-E5A5-D92D-B508AB0539F0}"/>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BD1F95E5-DAC4-5EA0-70AD-19E52BCD3BA0}"/>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AA164AF-9D48-B191-42A8-5CA262D87C62}"/>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202048E7-C8CE-4CEF-EDE6-6B7AC06094C8}"/>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610D6E89-D634-BB11-560E-BF4819610906}"/>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C0918B09-70C6-86AE-0899-F01EEA48F3AC}"/>
              </a:ext>
            </a:extLst>
          </p:cNvPr>
          <p:cNvPicPr>
            <a:picLocks noChangeAspect="1"/>
          </p:cNvPicPr>
          <p:nvPr/>
        </p:nvPicPr>
        <p:blipFill>
          <a:blip r:embed="rId5"/>
          <a:stretch>
            <a:fillRect/>
          </a:stretch>
        </p:blipFill>
        <p:spPr>
          <a:xfrm>
            <a:off x="7129676" y="111925"/>
            <a:ext cx="1306534" cy="446386"/>
          </a:xfrm>
          <a:prstGeom prst="rect">
            <a:avLst/>
          </a:prstGeom>
        </p:spPr>
      </p:pic>
      <p:sp>
        <p:nvSpPr>
          <p:cNvPr id="14" name="object 6">
            <a:extLst>
              <a:ext uri="{FF2B5EF4-FFF2-40B4-BE49-F238E27FC236}">
                <a16:creationId xmlns:a16="http://schemas.microsoft.com/office/drawing/2014/main" id="{A2CCF035-4F35-907A-23D4-809D7FBDF247}"/>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Un modello possibile</a:t>
            </a:r>
            <a:endParaRPr sz="2800" dirty="0">
              <a:solidFill>
                <a:srgbClr val="1669AA"/>
              </a:solidFill>
              <a:latin typeface="Tahoma"/>
              <a:cs typeface="Tahoma"/>
            </a:endParaRPr>
          </a:p>
        </p:txBody>
      </p:sp>
      <p:pic>
        <p:nvPicPr>
          <p:cNvPr id="19" name="Immagine 18" descr="Immagine che contiene schermata, nero, design&#10;&#10;Il contenuto generato dall'IA potrebbe non essere corretto.">
            <a:extLst>
              <a:ext uri="{FF2B5EF4-FFF2-40B4-BE49-F238E27FC236}">
                <a16:creationId xmlns:a16="http://schemas.microsoft.com/office/drawing/2014/main" id="{E937BB3E-22D0-224E-6936-BAC66CD4D62E}"/>
              </a:ext>
            </a:extLst>
          </p:cNvPr>
          <p:cNvPicPr>
            <a:picLocks noChangeAspect="1"/>
          </p:cNvPicPr>
          <p:nvPr/>
        </p:nvPicPr>
        <p:blipFill>
          <a:blip r:embed="rId6" cstate="print">
            <a:extLst>
              <a:ext uri="{28A0092B-C50C-407E-A947-70E740481C1C}">
                <a14:useLocalDpi xmlns:a14="http://schemas.microsoft.com/office/drawing/2010/main" val="0"/>
              </a:ext>
            </a:extLst>
          </a:blip>
          <a:srcRect l="8556" t="23611" r="63992" b="62446"/>
          <a:stretch/>
        </p:blipFill>
        <p:spPr>
          <a:xfrm>
            <a:off x="1740682" y="1504863"/>
            <a:ext cx="5388994" cy="884687"/>
          </a:xfrm>
          <a:prstGeom prst="rect">
            <a:avLst/>
          </a:prstGeom>
        </p:spPr>
      </p:pic>
      <p:sp>
        <p:nvSpPr>
          <p:cNvPr id="20" name="object 6">
            <a:extLst>
              <a:ext uri="{FF2B5EF4-FFF2-40B4-BE49-F238E27FC236}">
                <a16:creationId xmlns:a16="http://schemas.microsoft.com/office/drawing/2014/main" id="{893CD753-2C66-6B11-5F79-C23ADD9C29EE}"/>
              </a:ext>
            </a:extLst>
          </p:cNvPr>
          <p:cNvSpPr txBox="1"/>
          <p:nvPr/>
        </p:nvSpPr>
        <p:spPr>
          <a:xfrm>
            <a:off x="1897844" y="1728056"/>
            <a:ext cx="4838712"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Durante l’inserimento lavorativo</a:t>
            </a:r>
          </a:p>
        </p:txBody>
      </p:sp>
      <p:sp>
        <p:nvSpPr>
          <p:cNvPr id="3" name="Rettangolo 2">
            <a:extLst>
              <a:ext uri="{FF2B5EF4-FFF2-40B4-BE49-F238E27FC236}">
                <a16:creationId xmlns:a16="http://schemas.microsoft.com/office/drawing/2014/main" id="{EAA22292-9188-BC74-534C-634A7325225A}"/>
              </a:ext>
            </a:extLst>
          </p:cNvPr>
          <p:cNvSpPr/>
          <p:nvPr/>
        </p:nvSpPr>
        <p:spPr>
          <a:xfrm>
            <a:off x="1897844" y="2612743"/>
            <a:ext cx="8089373" cy="1813830"/>
          </a:xfrm>
          <a:prstGeom prst="rect">
            <a:avLst/>
          </a:prstGeom>
        </p:spPr>
        <p:txBody>
          <a:bodyPr wrap="square">
            <a:spAutoFit/>
          </a:bodyPr>
          <a:lstStyle/>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Raccordo con tutor educativo delle beneficiarie.</a:t>
            </a:r>
          </a:p>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Raccordo con i mediatori che hanno supportato nella comunicazione. </a:t>
            </a:r>
          </a:p>
          <a:p>
            <a:pPr marL="285750" marR="0" lvl="1" indent="-285750" algn="just" defTabSz="914400" eaLnBrk="1" fontAlgn="auto" latinLnBrk="0" hangingPunct="1">
              <a:lnSpc>
                <a:spcPct val="150000"/>
              </a:lnSpc>
              <a:spcBef>
                <a:spcPts val="0"/>
              </a:spcBef>
              <a:spcAft>
                <a:spcPts val="800"/>
              </a:spcAft>
              <a:buClrTx/>
              <a:buSzTx/>
              <a:buFont typeface="Wingdings" pitchFamily="2" charset="2"/>
              <a:buChar char="§"/>
              <a:tabLst/>
              <a:defRPr/>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Assunzione diretta attraverso un monitoraggio volto al mantenimento della posizione lavorativa.</a:t>
            </a:r>
          </a:p>
        </p:txBody>
      </p:sp>
    </p:spTree>
    <p:extLst>
      <p:ext uri="{BB962C8B-B14F-4D97-AF65-F5344CB8AC3E}">
        <p14:creationId xmlns:p14="http://schemas.microsoft.com/office/powerpoint/2010/main" val="808249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o 26">
            <a:extLst>
              <a:ext uri="{FF2B5EF4-FFF2-40B4-BE49-F238E27FC236}">
                <a16:creationId xmlns:a16="http://schemas.microsoft.com/office/drawing/2014/main" id="{32632BD2-B927-B11D-A099-BE150921A90E}"/>
              </a:ext>
            </a:extLst>
          </p:cNvPr>
          <p:cNvGrpSpPr/>
          <p:nvPr/>
        </p:nvGrpSpPr>
        <p:grpSpPr>
          <a:xfrm>
            <a:off x="1585170" y="2570657"/>
            <a:ext cx="4800601" cy="2012370"/>
            <a:chOff x="2441615" y="2464887"/>
            <a:chExt cx="4019882" cy="858953"/>
          </a:xfrm>
        </p:grpSpPr>
        <p:pic>
          <p:nvPicPr>
            <p:cNvPr id="28" name="Immagine 27" descr="Immagine che contiene schermata, design&#10;&#10;Il contenuto generato dall'IA potrebbe non essere corretto.">
              <a:extLst>
                <a:ext uri="{FF2B5EF4-FFF2-40B4-BE49-F238E27FC236}">
                  <a16:creationId xmlns:a16="http://schemas.microsoft.com/office/drawing/2014/main" id="{E95E4015-74B0-66E0-0E83-004812437273}"/>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2441615" y="2464887"/>
              <a:ext cx="4019882" cy="858953"/>
            </a:xfrm>
            <a:prstGeom prst="rect">
              <a:avLst/>
            </a:prstGeom>
          </p:spPr>
        </p:pic>
        <p:sp>
          <p:nvSpPr>
            <p:cNvPr id="29" name="CasellaDiTesto 28">
              <a:extLst>
                <a:ext uri="{FF2B5EF4-FFF2-40B4-BE49-F238E27FC236}">
                  <a16:creationId xmlns:a16="http://schemas.microsoft.com/office/drawing/2014/main" id="{2CA38688-9C9E-00F1-129C-43EDD505E676}"/>
                </a:ext>
              </a:extLst>
            </p:cNvPr>
            <p:cNvSpPr txBox="1"/>
            <p:nvPr/>
          </p:nvSpPr>
          <p:spPr>
            <a:xfrm>
              <a:off x="2736602" y="2705967"/>
              <a:ext cx="3342205" cy="472933"/>
            </a:xfrm>
            <a:prstGeom prst="rect">
              <a:avLst/>
            </a:prstGeom>
            <a:noFill/>
          </p:spPr>
          <p:txBody>
            <a:bodyPr wrap="square" rtlCol="0">
              <a:spAutoFit/>
            </a:bodyPr>
            <a:lstStyle/>
            <a:p>
              <a:pPr algn="ctr"/>
              <a:r>
                <a:rPr lang="it-IT" sz="16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Percorsi tailor-made</a:t>
              </a:r>
            </a:p>
            <a:p>
              <a:pPr algn="ctr"/>
              <a:r>
                <a:rPr lang="it-IT" sz="16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a:t>
              </a:r>
            </a:p>
            <a:p>
              <a:pPr algn="ctr"/>
              <a:r>
                <a:rPr lang="it-IT" sz="16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Accompagnamento individualizzato</a:t>
              </a:r>
            </a:p>
            <a:p>
              <a:pPr algn="ctr"/>
              <a:endPar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4"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5"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37" name="Immagine 36" descr="Immagine che contiene cerchio, Policromia, oscurità&#10;&#10;Il contenuto generato dall'IA potrebbe non essere corretto.">
            <a:extLst>
              <a:ext uri="{FF2B5EF4-FFF2-40B4-BE49-F238E27FC236}">
                <a16:creationId xmlns:a16="http://schemas.microsoft.com/office/drawing/2014/main" id="{195E9837-7517-48AF-AB8B-E3CE811E6A5C}"/>
              </a:ext>
            </a:extLst>
          </p:cNvPr>
          <p:cNvPicPr>
            <a:picLocks noChangeAspect="1"/>
          </p:cNvPicPr>
          <p:nvPr/>
        </p:nvPicPr>
        <p:blipFill>
          <a:blip r:embed="rId6" cstate="print">
            <a:extLst>
              <a:ext uri="{28A0092B-C50C-407E-A947-70E740481C1C}">
                <a14:useLocalDpi xmlns:a14="http://schemas.microsoft.com/office/drawing/2010/main" val="0"/>
              </a:ext>
            </a:extLst>
          </a:blip>
          <a:srcRect l="23611" t="19581" r="30311" b="19417"/>
          <a:stretch/>
        </p:blipFill>
        <p:spPr>
          <a:xfrm>
            <a:off x="1443953" y="2743306"/>
            <a:ext cx="5179714" cy="1656864"/>
          </a:xfrm>
          <a:prstGeom prst="rect">
            <a:avLst/>
          </a:prstGeom>
        </p:spPr>
      </p:pic>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7"/>
          <a:stretch>
            <a:fillRect/>
          </a:stretch>
        </p:blipFill>
        <p:spPr>
          <a:xfrm>
            <a:off x="7129676" y="111925"/>
            <a:ext cx="1306534" cy="446386"/>
          </a:xfrm>
          <a:prstGeom prst="rect">
            <a:avLst/>
          </a:prstGeom>
        </p:spPr>
      </p:pic>
      <p:sp>
        <p:nvSpPr>
          <p:cNvPr id="3" name="object 6">
            <a:extLst>
              <a:ext uri="{FF2B5EF4-FFF2-40B4-BE49-F238E27FC236}">
                <a16:creationId xmlns:a16="http://schemas.microsoft.com/office/drawing/2014/main" id="{8EBCA710-3040-6D49-A0C0-71539CCD0E6C}"/>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Un modello possibile</a:t>
            </a:r>
            <a:endParaRPr sz="2800" dirty="0">
              <a:solidFill>
                <a:srgbClr val="1669AA"/>
              </a:solidFill>
              <a:latin typeface="Tahoma"/>
              <a:cs typeface="Tahoma"/>
            </a:endParaRPr>
          </a:p>
        </p:txBody>
      </p:sp>
      <p:sp>
        <p:nvSpPr>
          <p:cNvPr id="2" name="Rettangolo 1">
            <a:extLst>
              <a:ext uri="{FF2B5EF4-FFF2-40B4-BE49-F238E27FC236}">
                <a16:creationId xmlns:a16="http://schemas.microsoft.com/office/drawing/2014/main" id="{0ACA0E4F-04D4-4A65-B974-FFF2EAC72FB4}"/>
              </a:ext>
            </a:extLst>
          </p:cNvPr>
          <p:cNvSpPr/>
          <p:nvPr/>
        </p:nvSpPr>
        <p:spPr>
          <a:xfrm>
            <a:off x="6884296" y="3177886"/>
            <a:ext cx="2970852" cy="1656864"/>
          </a:xfrm>
          <a:prstGeom prst="rect">
            <a:avLst/>
          </a:prstGeom>
        </p:spPr>
        <p:txBody>
          <a:bodyPr wrap="square">
            <a:spAutoFit/>
          </a:bodyPr>
          <a:lstStyle/>
          <a:p>
            <a:pPr marR="0" lvl="1" algn="just" defTabSz="914400" eaLnBrk="1" fontAlgn="auto" latinLnBrk="0" hangingPunct="1">
              <a:spcBef>
                <a:spcPts val="0"/>
              </a:spcBef>
              <a:spcAft>
                <a:spcPts val="800"/>
              </a:spcAft>
              <a:buClrTx/>
              <a:buSzTx/>
              <a:tabLst/>
              <a:defRPr/>
            </a:pPr>
            <a:r>
              <a:rPr lang="it-IT" sz="15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tutor educativo</a:t>
            </a:r>
          </a:p>
          <a:p>
            <a:pPr marR="0" lvl="1" algn="just" defTabSz="914400" eaLnBrk="1" fontAlgn="auto" latinLnBrk="0" hangingPunct="1">
              <a:spcBef>
                <a:spcPts val="0"/>
              </a:spcBef>
              <a:spcAft>
                <a:spcPts val="800"/>
              </a:spcAft>
              <a:buClrTx/>
              <a:buSzTx/>
              <a:tabLst/>
              <a:defRPr/>
            </a:pPr>
            <a:r>
              <a:rPr lang="it-IT" sz="15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tutor dell’inserimento lavorativo </a:t>
            </a:r>
          </a:p>
          <a:p>
            <a:pPr marR="0" lvl="1" algn="just" defTabSz="914400" eaLnBrk="1" fontAlgn="auto" latinLnBrk="0" hangingPunct="1">
              <a:spcBef>
                <a:spcPts val="0"/>
              </a:spcBef>
              <a:spcAft>
                <a:spcPts val="800"/>
              </a:spcAft>
              <a:buClrTx/>
              <a:buSzTx/>
              <a:tabLst/>
              <a:defRPr/>
            </a:pPr>
            <a:r>
              <a:rPr lang="it-IT" sz="15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tutor linguistico</a:t>
            </a:r>
          </a:p>
          <a:p>
            <a:pPr marR="0" lvl="1" algn="just" defTabSz="914400" eaLnBrk="1" fontAlgn="auto" latinLnBrk="0" hangingPunct="1">
              <a:spcBef>
                <a:spcPts val="0"/>
              </a:spcBef>
              <a:spcAft>
                <a:spcPts val="800"/>
              </a:spcAft>
              <a:buClrTx/>
              <a:buSzTx/>
              <a:tabLst/>
              <a:defRPr/>
            </a:pPr>
            <a:r>
              <a:rPr lang="it-IT" sz="15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mediatori linguistico culturali</a:t>
            </a:r>
          </a:p>
          <a:p>
            <a:pPr marR="0" lvl="1" algn="just" defTabSz="914400" eaLnBrk="1" fontAlgn="auto" latinLnBrk="0" hangingPunct="1">
              <a:spcBef>
                <a:spcPts val="0"/>
              </a:spcBef>
              <a:spcAft>
                <a:spcPts val="800"/>
              </a:spcAft>
              <a:buClrTx/>
              <a:buSzTx/>
              <a:tabLst/>
              <a:defRPr/>
            </a:pPr>
            <a:r>
              <a:rPr lang="it-IT" sz="15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figure specialistiche</a:t>
            </a:r>
          </a:p>
        </p:txBody>
      </p:sp>
      <p:grpSp>
        <p:nvGrpSpPr>
          <p:cNvPr id="26" name="Gruppo 25">
            <a:extLst>
              <a:ext uri="{FF2B5EF4-FFF2-40B4-BE49-F238E27FC236}">
                <a16:creationId xmlns:a16="http://schemas.microsoft.com/office/drawing/2014/main" id="{82E419D6-8CD4-F7D5-6E19-13FF373A6ADF}"/>
              </a:ext>
            </a:extLst>
          </p:cNvPr>
          <p:cNvGrpSpPr/>
          <p:nvPr/>
        </p:nvGrpSpPr>
        <p:grpSpPr>
          <a:xfrm>
            <a:off x="6731551" y="2318934"/>
            <a:ext cx="3384226" cy="858953"/>
            <a:chOff x="2470070" y="2529829"/>
            <a:chExt cx="3384226" cy="858953"/>
          </a:xfrm>
        </p:grpSpPr>
        <p:pic>
          <p:nvPicPr>
            <p:cNvPr id="11" name="Immagine 10" descr="Immagine che contiene schermata, design&#10;&#10;Il contenuto generato dall'IA potrebbe non essere corretto.">
              <a:extLst>
                <a:ext uri="{FF2B5EF4-FFF2-40B4-BE49-F238E27FC236}">
                  <a16:creationId xmlns:a16="http://schemas.microsoft.com/office/drawing/2014/main" id="{A3972324-07AE-E00E-4C9A-0F0F86DF28B6}"/>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2470070" y="2529829"/>
              <a:ext cx="3384226" cy="858953"/>
            </a:xfrm>
            <a:prstGeom prst="rect">
              <a:avLst/>
            </a:prstGeom>
          </p:spPr>
        </p:pic>
        <p:sp>
          <p:nvSpPr>
            <p:cNvPr id="22" name="CasellaDiTesto 21">
              <a:extLst>
                <a:ext uri="{FF2B5EF4-FFF2-40B4-BE49-F238E27FC236}">
                  <a16:creationId xmlns:a16="http://schemas.microsoft.com/office/drawing/2014/main" id="{581BB5B1-489C-098F-7579-5A7B23B36569}"/>
                </a:ext>
              </a:extLst>
            </p:cNvPr>
            <p:cNvSpPr txBox="1"/>
            <p:nvPr/>
          </p:nvSpPr>
          <p:spPr>
            <a:xfrm>
              <a:off x="2659987" y="2774639"/>
              <a:ext cx="3004391" cy="369332"/>
            </a:xfrm>
            <a:prstGeom prst="rect">
              <a:avLst/>
            </a:prstGeom>
            <a:noFill/>
          </p:spPr>
          <p:txBody>
            <a:bodyPr wrap="square" rtlCol="0">
              <a:spAutoFit/>
            </a:bodyPr>
            <a:lstStyle/>
            <a:p>
              <a:pPr algn="ctr"/>
              <a:r>
                <a:rPr lang="it-IT"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Equipe multidisciplinare</a:t>
              </a:r>
            </a:p>
          </p:txBody>
        </p:sp>
      </p:grpSp>
      <p:pic>
        <p:nvPicPr>
          <p:cNvPr id="36" name="Immagine 35" descr="Immagine che contiene cerchio, Policromia, oscurità&#10;&#10;Il contenuto generato dall'IA potrebbe non essere corretto.">
            <a:extLst>
              <a:ext uri="{FF2B5EF4-FFF2-40B4-BE49-F238E27FC236}">
                <a16:creationId xmlns:a16="http://schemas.microsoft.com/office/drawing/2014/main" id="{4B1E6C8C-3B16-8130-E310-0BD858BAEE1F}"/>
              </a:ext>
            </a:extLst>
          </p:cNvPr>
          <p:cNvPicPr>
            <a:picLocks noChangeAspect="1"/>
          </p:cNvPicPr>
          <p:nvPr/>
        </p:nvPicPr>
        <p:blipFill>
          <a:blip r:embed="rId8" cstate="print">
            <a:extLst>
              <a:ext uri="{28A0092B-C50C-407E-A947-70E740481C1C}">
                <a14:useLocalDpi xmlns:a14="http://schemas.microsoft.com/office/drawing/2010/main" val="0"/>
              </a:ext>
            </a:extLst>
          </a:blip>
          <a:srcRect l="23611" t="19581" r="30311" b="19417"/>
          <a:stretch/>
        </p:blipFill>
        <p:spPr>
          <a:xfrm>
            <a:off x="6483155" y="2296920"/>
            <a:ext cx="4012002" cy="890811"/>
          </a:xfrm>
          <a:prstGeom prst="rect">
            <a:avLst/>
          </a:prstGeom>
        </p:spPr>
      </p:pic>
      <p:grpSp>
        <p:nvGrpSpPr>
          <p:cNvPr id="33" name="Gruppo 32">
            <a:extLst>
              <a:ext uri="{FF2B5EF4-FFF2-40B4-BE49-F238E27FC236}">
                <a16:creationId xmlns:a16="http://schemas.microsoft.com/office/drawing/2014/main" id="{AB43D879-2EC1-DF33-4480-7C14DCFBD03F}"/>
              </a:ext>
            </a:extLst>
          </p:cNvPr>
          <p:cNvGrpSpPr/>
          <p:nvPr/>
        </p:nvGrpSpPr>
        <p:grpSpPr>
          <a:xfrm>
            <a:off x="1761759" y="1329769"/>
            <a:ext cx="3991309" cy="884687"/>
            <a:chOff x="1761759" y="1329769"/>
            <a:chExt cx="3991309" cy="884687"/>
          </a:xfrm>
        </p:grpSpPr>
        <p:pic>
          <p:nvPicPr>
            <p:cNvPr id="34" name="Immagine 33" descr="Immagine che contiene schermata, nero, design&#10;&#10;Il contenuto generato dall'IA potrebbe non essere corretto.">
              <a:extLst>
                <a:ext uri="{FF2B5EF4-FFF2-40B4-BE49-F238E27FC236}">
                  <a16:creationId xmlns:a16="http://schemas.microsoft.com/office/drawing/2014/main" id="{35DEC5A4-1AE0-BE0A-6385-D8CDA6C9EE7F}"/>
                </a:ext>
              </a:extLst>
            </p:cNvPr>
            <p:cNvPicPr>
              <a:picLocks noChangeAspect="1"/>
            </p:cNvPicPr>
            <p:nvPr/>
          </p:nvPicPr>
          <p:blipFill>
            <a:blip r:embed="rId9" cstate="print">
              <a:extLst>
                <a:ext uri="{28A0092B-C50C-407E-A947-70E740481C1C}">
                  <a14:useLocalDpi xmlns:a14="http://schemas.microsoft.com/office/drawing/2010/main" val="0"/>
                </a:ext>
              </a:extLst>
            </a:blip>
            <a:srcRect l="8556" t="23611" r="63992" b="62446"/>
            <a:stretch/>
          </p:blipFill>
          <p:spPr>
            <a:xfrm>
              <a:off x="1761759" y="1329769"/>
              <a:ext cx="3991309" cy="884687"/>
            </a:xfrm>
            <a:prstGeom prst="rect">
              <a:avLst/>
            </a:prstGeom>
          </p:spPr>
        </p:pic>
        <p:sp>
          <p:nvSpPr>
            <p:cNvPr id="35" name="object 6">
              <a:extLst>
                <a:ext uri="{FF2B5EF4-FFF2-40B4-BE49-F238E27FC236}">
                  <a16:creationId xmlns:a16="http://schemas.microsoft.com/office/drawing/2014/main" id="{E65876EA-98C7-C369-1D85-ADAA00785900}"/>
                </a:ext>
              </a:extLst>
            </p:cNvPr>
            <p:cNvSpPr txBox="1"/>
            <p:nvPr/>
          </p:nvSpPr>
          <p:spPr>
            <a:xfrm>
              <a:off x="1828330" y="1541255"/>
              <a:ext cx="3612826"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Gli elementi vincenti</a:t>
              </a:r>
              <a:endParaRPr sz="2200" dirty="0">
                <a:solidFill>
                  <a:srgbClr val="1669AA"/>
                </a:solidFill>
                <a:latin typeface="Tahoma"/>
                <a:cs typeface="Tahoma"/>
              </a:endParaRPr>
            </a:p>
          </p:txBody>
        </p:sp>
      </p:grpSp>
      <p:pic>
        <p:nvPicPr>
          <p:cNvPr id="32" name="Immagine 31" descr="Immagine che contiene Elementi grafici, grafica&#10;&#10;Il contenuto generato dall'IA potrebbe non essere corretto.">
            <a:extLst>
              <a:ext uri="{FF2B5EF4-FFF2-40B4-BE49-F238E27FC236}">
                <a16:creationId xmlns:a16="http://schemas.microsoft.com/office/drawing/2014/main" id="{3F3F8925-3DFF-518E-8228-401DD710D4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48992">
            <a:off x="5364581" y="2536102"/>
            <a:ext cx="1819911" cy="1023700"/>
          </a:xfrm>
          <a:prstGeom prst="rect">
            <a:avLst/>
          </a:prstGeom>
        </p:spPr>
      </p:pic>
    </p:spTree>
    <p:extLst>
      <p:ext uri="{BB962C8B-B14F-4D97-AF65-F5344CB8AC3E}">
        <p14:creationId xmlns:p14="http://schemas.microsoft.com/office/powerpoint/2010/main" val="11758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26B26-95B2-8E16-8FB0-714456C590DB}"/>
            </a:ext>
          </a:extLst>
        </p:cNvPr>
        <p:cNvGrpSpPr/>
        <p:nvPr/>
      </p:nvGrpSpPr>
      <p:grpSpPr>
        <a:xfrm>
          <a:off x="0" y="0"/>
          <a:ext cx="0" cy="0"/>
          <a:chOff x="0" y="0"/>
          <a:chExt cx="0" cy="0"/>
        </a:xfrm>
      </p:grpSpPr>
      <p:grpSp>
        <p:nvGrpSpPr>
          <p:cNvPr id="4" name="object 8">
            <a:extLst>
              <a:ext uri="{FF2B5EF4-FFF2-40B4-BE49-F238E27FC236}">
                <a16:creationId xmlns:a16="http://schemas.microsoft.com/office/drawing/2014/main" id="{E70B7EAF-C21D-1304-D180-973E237D8BD5}"/>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A8A483CD-C6B3-37FD-DF05-B3F044F33436}"/>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2332F4E5-04B0-A27A-FA59-E2DEF233966C}"/>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517E8306-3EB7-8C5B-3905-64412E1E014B}"/>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0636C487-DBBC-CDD9-B10E-0FCD35B5D929}"/>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6E306086-1AA8-9901-7A0F-A6BCEA07A8ED}"/>
              </a:ext>
            </a:extLst>
          </p:cNvPr>
          <p:cNvPicPr>
            <a:picLocks noChangeAspect="1"/>
          </p:cNvPicPr>
          <p:nvPr/>
        </p:nvPicPr>
        <p:blipFill>
          <a:blip r:embed="rId5"/>
          <a:stretch>
            <a:fillRect/>
          </a:stretch>
        </p:blipFill>
        <p:spPr>
          <a:xfrm>
            <a:off x="7129676" y="111925"/>
            <a:ext cx="1306534" cy="446386"/>
          </a:xfrm>
          <a:prstGeom prst="rect">
            <a:avLst/>
          </a:prstGeom>
        </p:spPr>
      </p:pic>
      <p:sp>
        <p:nvSpPr>
          <p:cNvPr id="3" name="object 6">
            <a:extLst>
              <a:ext uri="{FF2B5EF4-FFF2-40B4-BE49-F238E27FC236}">
                <a16:creationId xmlns:a16="http://schemas.microsoft.com/office/drawing/2014/main" id="{A1CC7345-229F-B6E8-C584-FF7BA593989A}"/>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Un modello possibile</a:t>
            </a:r>
            <a:endParaRPr sz="2800" dirty="0">
              <a:solidFill>
                <a:srgbClr val="1669AA"/>
              </a:solidFill>
              <a:latin typeface="Tahoma"/>
              <a:cs typeface="Tahoma"/>
            </a:endParaRPr>
          </a:p>
        </p:txBody>
      </p:sp>
      <p:grpSp>
        <p:nvGrpSpPr>
          <p:cNvPr id="26" name="Gruppo 25">
            <a:extLst>
              <a:ext uri="{FF2B5EF4-FFF2-40B4-BE49-F238E27FC236}">
                <a16:creationId xmlns:a16="http://schemas.microsoft.com/office/drawing/2014/main" id="{ABD3327F-0848-4405-D07B-0F3501C8D600}"/>
              </a:ext>
            </a:extLst>
          </p:cNvPr>
          <p:cNvGrpSpPr/>
          <p:nvPr/>
        </p:nvGrpSpPr>
        <p:grpSpPr>
          <a:xfrm>
            <a:off x="1751386" y="2318933"/>
            <a:ext cx="3384226" cy="858953"/>
            <a:chOff x="2470070" y="2529829"/>
            <a:chExt cx="3384226" cy="858953"/>
          </a:xfrm>
        </p:grpSpPr>
        <p:pic>
          <p:nvPicPr>
            <p:cNvPr id="11" name="Immagine 10" descr="Immagine che contiene schermata, design&#10;&#10;Il contenuto generato dall'IA potrebbe non essere corretto.">
              <a:extLst>
                <a:ext uri="{FF2B5EF4-FFF2-40B4-BE49-F238E27FC236}">
                  <a16:creationId xmlns:a16="http://schemas.microsoft.com/office/drawing/2014/main" id="{4087A28C-F9D9-BDAA-FC2D-B12D8099E879}"/>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2470070" y="2529829"/>
              <a:ext cx="3384226" cy="858953"/>
            </a:xfrm>
            <a:prstGeom prst="rect">
              <a:avLst/>
            </a:prstGeom>
          </p:spPr>
        </p:pic>
        <p:sp>
          <p:nvSpPr>
            <p:cNvPr id="22" name="CasellaDiTesto 21">
              <a:extLst>
                <a:ext uri="{FF2B5EF4-FFF2-40B4-BE49-F238E27FC236}">
                  <a16:creationId xmlns:a16="http://schemas.microsoft.com/office/drawing/2014/main" id="{E571C7B1-14F1-CA7E-5467-77F5BB5AE43B}"/>
                </a:ext>
              </a:extLst>
            </p:cNvPr>
            <p:cNvSpPr txBox="1"/>
            <p:nvPr/>
          </p:nvSpPr>
          <p:spPr>
            <a:xfrm>
              <a:off x="2659987" y="2774639"/>
              <a:ext cx="3004391" cy="353943"/>
            </a:xfrm>
            <a:prstGeom prst="rect">
              <a:avLst/>
            </a:prstGeom>
            <a:noFill/>
          </p:spPr>
          <p:txBody>
            <a:bodyPr wrap="square" rtlCol="0">
              <a:spAutoFit/>
            </a:bodyPr>
            <a:lstStyle/>
            <a:p>
              <a:pPr algn="ctr"/>
              <a:r>
                <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Corso di italiano L2</a:t>
              </a:r>
            </a:p>
          </p:txBody>
        </p:sp>
      </p:grpSp>
      <p:grpSp>
        <p:nvGrpSpPr>
          <p:cNvPr id="8" name="Gruppo 7">
            <a:extLst>
              <a:ext uri="{FF2B5EF4-FFF2-40B4-BE49-F238E27FC236}">
                <a16:creationId xmlns:a16="http://schemas.microsoft.com/office/drawing/2014/main" id="{79C82B0B-EA71-A570-0A39-8AC5127B3623}"/>
              </a:ext>
            </a:extLst>
          </p:cNvPr>
          <p:cNvGrpSpPr/>
          <p:nvPr/>
        </p:nvGrpSpPr>
        <p:grpSpPr>
          <a:xfrm>
            <a:off x="1824416" y="3060700"/>
            <a:ext cx="3384226" cy="858953"/>
            <a:chOff x="2470070" y="2529829"/>
            <a:chExt cx="3384226" cy="858953"/>
          </a:xfrm>
        </p:grpSpPr>
        <p:pic>
          <p:nvPicPr>
            <p:cNvPr id="9" name="Immagine 8" descr="Immagine che contiene schermata, design&#10;&#10;Il contenuto generato dall'IA potrebbe non essere corretto.">
              <a:extLst>
                <a:ext uri="{FF2B5EF4-FFF2-40B4-BE49-F238E27FC236}">
                  <a16:creationId xmlns:a16="http://schemas.microsoft.com/office/drawing/2014/main" id="{64FAD12A-7614-BAF5-1E53-439A22ABD759}"/>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2470070" y="2529829"/>
              <a:ext cx="3384226" cy="858953"/>
            </a:xfrm>
            <a:prstGeom prst="rect">
              <a:avLst/>
            </a:prstGeom>
          </p:spPr>
        </p:pic>
        <p:sp>
          <p:nvSpPr>
            <p:cNvPr id="10" name="CasellaDiTesto 9">
              <a:extLst>
                <a:ext uri="{FF2B5EF4-FFF2-40B4-BE49-F238E27FC236}">
                  <a16:creationId xmlns:a16="http://schemas.microsoft.com/office/drawing/2014/main" id="{65055C57-D522-2A5B-1440-113B2394302D}"/>
                </a:ext>
              </a:extLst>
            </p:cNvPr>
            <p:cNvSpPr txBox="1"/>
            <p:nvPr/>
          </p:nvSpPr>
          <p:spPr>
            <a:xfrm>
              <a:off x="2659987" y="2774639"/>
              <a:ext cx="3004391" cy="353943"/>
            </a:xfrm>
            <a:prstGeom prst="rect">
              <a:avLst/>
            </a:prstGeom>
            <a:noFill/>
          </p:spPr>
          <p:txBody>
            <a:bodyPr wrap="square" rtlCol="0">
              <a:spAutoFit/>
            </a:bodyPr>
            <a:lstStyle/>
            <a:p>
              <a:pPr algn="ct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Supporto del tutor linguistico</a:t>
              </a:r>
              <a:endPar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uppo 13">
            <a:extLst>
              <a:ext uri="{FF2B5EF4-FFF2-40B4-BE49-F238E27FC236}">
                <a16:creationId xmlns:a16="http://schemas.microsoft.com/office/drawing/2014/main" id="{755AFA60-477B-697C-AFCC-0F9228EB2E14}"/>
              </a:ext>
            </a:extLst>
          </p:cNvPr>
          <p:cNvGrpSpPr/>
          <p:nvPr/>
        </p:nvGrpSpPr>
        <p:grpSpPr>
          <a:xfrm>
            <a:off x="1824416" y="3802467"/>
            <a:ext cx="3384226" cy="858953"/>
            <a:chOff x="2470070" y="2529829"/>
            <a:chExt cx="3384226" cy="858953"/>
          </a:xfrm>
        </p:grpSpPr>
        <p:pic>
          <p:nvPicPr>
            <p:cNvPr id="15" name="Immagine 14" descr="Immagine che contiene schermata, design&#10;&#10;Il contenuto generato dall'IA potrebbe non essere corretto.">
              <a:extLst>
                <a:ext uri="{FF2B5EF4-FFF2-40B4-BE49-F238E27FC236}">
                  <a16:creationId xmlns:a16="http://schemas.microsoft.com/office/drawing/2014/main" id="{2826E6D7-4BE6-257E-E787-C7FBABD87970}"/>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2470070" y="2529829"/>
              <a:ext cx="3384226" cy="858953"/>
            </a:xfrm>
            <a:prstGeom prst="rect">
              <a:avLst/>
            </a:prstGeom>
          </p:spPr>
        </p:pic>
        <p:sp>
          <p:nvSpPr>
            <p:cNvPr id="16" name="CasellaDiTesto 15">
              <a:extLst>
                <a:ext uri="{FF2B5EF4-FFF2-40B4-BE49-F238E27FC236}">
                  <a16:creationId xmlns:a16="http://schemas.microsoft.com/office/drawing/2014/main" id="{672595B4-3A8F-831C-586C-DDD54E4B3463}"/>
                </a:ext>
              </a:extLst>
            </p:cNvPr>
            <p:cNvSpPr txBox="1"/>
            <p:nvPr/>
          </p:nvSpPr>
          <p:spPr>
            <a:xfrm>
              <a:off x="2659987" y="2774639"/>
              <a:ext cx="3004391" cy="353943"/>
            </a:xfrm>
            <a:prstGeom prst="rect">
              <a:avLst/>
            </a:prstGeom>
            <a:noFill/>
          </p:spPr>
          <p:txBody>
            <a:bodyPr wrap="square" rtlCol="0">
              <a:spAutoFit/>
            </a:bodyPr>
            <a:lstStyle/>
            <a:p>
              <a:pPr algn="ct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Mediatori linguistico-culturali</a:t>
              </a:r>
              <a:endPar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1" name="Gruppo 20">
            <a:extLst>
              <a:ext uri="{FF2B5EF4-FFF2-40B4-BE49-F238E27FC236}">
                <a16:creationId xmlns:a16="http://schemas.microsoft.com/office/drawing/2014/main" id="{3DAF98B5-0357-5E5E-C16A-AFBE5ADE1E1C}"/>
              </a:ext>
            </a:extLst>
          </p:cNvPr>
          <p:cNvGrpSpPr/>
          <p:nvPr/>
        </p:nvGrpSpPr>
        <p:grpSpPr>
          <a:xfrm>
            <a:off x="6015374" y="2789627"/>
            <a:ext cx="4217609" cy="1457646"/>
            <a:chOff x="2470071" y="2529829"/>
            <a:chExt cx="2959803" cy="858953"/>
          </a:xfrm>
        </p:grpSpPr>
        <p:pic>
          <p:nvPicPr>
            <p:cNvPr id="30" name="Immagine 29" descr="Immagine che contiene schermata, design&#10;&#10;Il contenuto generato dall'IA potrebbe non essere corretto.">
              <a:extLst>
                <a:ext uri="{FF2B5EF4-FFF2-40B4-BE49-F238E27FC236}">
                  <a16:creationId xmlns:a16="http://schemas.microsoft.com/office/drawing/2014/main" id="{5715DE62-2E16-4331-7435-C0BA0C5E5A17}"/>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2470071" y="2529829"/>
              <a:ext cx="2959803" cy="858953"/>
            </a:xfrm>
            <a:prstGeom prst="rect">
              <a:avLst/>
            </a:prstGeom>
          </p:spPr>
        </p:pic>
        <p:sp>
          <p:nvSpPr>
            <p:cNvPr id="31" name="CasellaDiTesto 30">
              <a:extLst>
                <a:ext uri="{FF2B5EF4-FFF2-40B4-BE49-F238E27FC236}">
                  <a16:creationId xmlns:a16="http://schemas.microsoft.com/office/drawing/2014/main" id="{7E7DDCD1-7343-12E5-7204-02127851D16B}"/>
                </a:ext>
              </a:extLst>
            </p:cNvPr>
            <p:cNvSpPr txBox="1"/>
            <p:nvPr/>
          </p:nvSpPr>
          <p:spPr>
            <a:xfrm>
              <a:off x="2546713" y="2699918"/>
              <a:ext cx="2811554" cy="485453"/>
            </a:xfrm>
            <a:prstGeom prst="rect">
              <a:avLst/>
            </a:prstGeom>
            <a:noFill/>
          </p:spPr>
          <p:txBody>
            <a:bodyPr wrap="square" rtlCol="0">
              <a:spAutoFit/>
            </a:bodyPr>
            <a:lstStyle/>
            <a:p>
              <a:pPr algn="ctr">
                <a:lnSpc>
                  <a:spcPct val="150000"/>
                </a:lnSpc>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Buon livello di conoscenza della L2</a:t>
              </a:r>
            </a:p>
            <a:p>
              <a:pPr algn="ctr">
                <a:lnSpc>
                  <a:spcPct val="150000"/>
                </a:lnSpc>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 comprensione della cultura</a:t>
              </a:r>
              <a:endPar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3" name="Immagine 32" descr="Immagine che contiene nero, Elementi grafici, arte&#10;&#10;Il contenuto generato dall'IA potrebbe non essere corretto.">
            <a:extLst>
              <a:ext uri="{FF2B5EF4-FFF2-40B4-BE49-F238E27FC236}">
                <a16:creationId xmlns:a16="http://schemas.microsoft.com/office/drawing/2014/main" id="{E6182E81-A8B0-601E-DC59-1A2E918F93E2}"/>
              </a:ext>
            </a:extLst>
          </p:cNvPr>
          <p:cNvPicPr>
            <a:picLocks noChangeAspect="1"/>
          </p:cNvPicPr>
          <p:nvPr/>
        </p:nvPicPr>
        <p:blipFill>
          <a:blip r:embed="rId7" cstate="print">
            <a:extLst>
              <a:ext uri="{28A0092B-C50C-407E-A947-70E740481C1C}">
                <a14:useLocalDpi xmlns:a14="http://schemas.microsoft.com/office/drawing/2010/main" val="0"/>
              </a:ext>
            </a:extLst>
          </a:blip>
          <a:srcRect l="59666" r="28416"/>
          <a:stretch/>
        </p:blipFill>
        <p:spPr>
          <a:xfrm>
            <a:off x="5383968" y="2292162"/>
            <a:ext cx="579408" cy="2734578"/>
          </a:xfrm>
          <a:prstGeom prst="rect">
            <a:avLst/>
          </a:prstGeom>
        </p:spPr>
      </p:pic>
      <p:grpSp>
        <p:nvGrpSpPr>
          <p:cNvPr id="34" name="Gruppo 33">
            <a:extLst>
              <a:ext uri="{FF2B5EF4-FFF2-40B4-BE49-F238E27FC236}">
                <a16:creationId xmlns:a16="http://schemas.microsoft.com/office/drawing/2014/main" id="{17E37C85-ECFA-89FC-7437-F15AB04B39F6}"/>
              </a:ext>
            </a:extLst>
          </p:cNvPr>
          <p:cNvGrpSpPr/>
          <p:nvPr/>
        </p:nvGrpSpPr>
        <p:grpSpPr>
          <a:xfrm>
            <a:off x="1761759" y="1329769"/>
            <a:ext cx="3991309" cy="884687"/>
            <a:chOff x="1761759" y="1329769"/>
            <a:chExt cx="3991309" cy="884687"/>
          </a:xfrm>
        </p:grpSpPr>
        <p:pic>
          <p:nvPicPr>
            <p:cNvPr id="35" name="Immagine 34" descr="Immagine che contiene schermata, nero, design&#10;&#10;Il contenuto generato dall'IA potrebbe non essere corretto.">
              <a:extLst>
                <a:ext uri="{FF2B5EF4-FFF2-40B4-BE49-F238E27FC236}">
                  <a16:creationId xmlns:a16="http://schemas.microsoft.com/office/drawing/2014/main" id="{AB7983CA-469D-1804-9C4C-A0380FB18F1C}"/>
                </a:ext>
              </a:extLst>
            </p:cNvPr>
            <p:cNvPicPr>
              <a:picLocks noChangeAspect="1"/>
            </p:cNvPicPr>
            <p:nvPr/>
          </p:nvPicPr>
          <p:blipFill>
            <a:blip r:embed="rId8" cstate="print">
              <a:extLst>
                <a:ext uri="{28A0092B-C50C-407E-A947-70E740481C1C}">
                  <a14:useLocalDpi xmlns:a14="http://schemas.microsoft.com/office/drawing/2010/main" val="0"/>
                </a:ext>
              </a:extLst>
            </a:blip>
            <a:srcRect l="8556" t="23611" r="63992" b="62446"/>
            <a:stretch/>
          </p:blipFill>
          <p:spPr>
            <a:xfrm>
              <a:off x="1761759" y="1329769"/>
              <a:ext cx="3991309" cy="884687"/>
            </a:xfrm>
            <a:prstGeom prst="rect">
              <a:avLst/>
            </a:prstGeom>
          </p:spPr>
        </p:pic>
        <p:sp>
          <p:nvSpPr>
            <p:cNvPr id="36" name="object 6">
              <a:extLst>
                <a:ext uri="{FF2B5EF4-FFF2-40B4-BE49-F238E27FC236}">
                  <a16:creationId xmlns:a16="http://schemas.microsoft.com/office/drawing/2014/main" id="{C40748F3-DFFB-E4AD-A7B2-4339A8C596A2}"/>
                </a:ext>
              </a:extLst>
            </p:cNvPr>
            <p:cNvSpPr txBox="1"/>
            <p:nvPr/>
          </p:nvSpPr>
          <p:spPr>
            <a:xfrm>
              <a:off x="1828330" y="1541255"/>
              <a:ext cx="3612826"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Gli elementi vincenti</a:t>
              </a:r>
              <a:endParaRPr sz="2200" dirty="0">
                <a:solidFill>
                  <a:srgbClr val="1669AA"/>
                </a:solidFill>
                <a:latin typeface="Tahoma"/>
                <a:cs typeface="Tahoma"/>
              </a:endParaRPr>
            </a:p>
          </p:txBody>
        </p:sp>
      </p:grpSp>
      <p:pic>
        <p:nvPicPr>
          <p:cNvPr id="37" name="Immagine 36" descr="Immagine che contiene cerchio, Policromia, oscurità&#10;&#10;Il contenuto generato dall'IA potrebbe non essere corretto.">
            <a:extLst>
              <a:ext uri="{FF2B5EF4-FFF2-40B4-BE49-F238E27FC236}">
                <a16:creationId xmlns:a16="http://schemas.microsoft.com/office/drawing/2014/main" id="{FE05BC16-CF29-A780-B226-C3FB9265BF94}"/>
              </a:ext>
            </a:extLst>
          </p:cNvPr>
          <p:cNvPicPr>
            <a:picLocks noChangeAspect="1"/>
          </p:cNvPicPr>
          <p:nvPr/>
        </p:nvPicPr>
        <p:blipFill>
          <a:blip r:embed="rId9" cstate="print">
            <a:extLst>
              <a:ext uri="{28A0092B-C50C-407E-A947-70E740481C1C}">
                <a14:useLocalDpi xmlns:a14="http://schemas.microsoft.com/office/drawing/2010/main" val="0"/>
              </a:ext>
            </a:extLst>
          </a:blip>
          <a:srcRect l="23611" t="19581" r="30311" b="19417"/>
          <a:stretch/>
        </p:blipFill>
        <p:spPr>
          <a:xfrm>
            <a:off x="5813085" y="2536622"/>
            <a:ext cx="4801661" cy="1891717"/>
          </a:xfrm>
          <a:prstGeom prst="rect">
            <a:avLst/>
          </a:prstGeom>
        </p:spPr>
      </p:pic>
    </p:spTree>
    <p:extLst>
      <p:ext uri="{BB962C8B-B14F-4D97-AF65-F5344CB8AC3E}">
        <p14:creationId xmlns:p14="http://schemas.microsoft.com/office/powerpoint/2010/main" val="153158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AEC6B09-D168-408B-AF74-B9231AA939BE}"/>
              </a:ext>
            </a:extLst>
          </p:cNvPr>
          <p:cNvSpPr/>
          <p:nvPr/>
        </p:nvSpPr>
        <p:spPr>
          <a:xfrm>
            <a:off x="1751852" y="2022107"/>
            <a:ext cx="8382000" cy="2528897"/>
          </a:xfrm>
          <a:prstGeom prst="rect">
            <a:avLst/>
          </a:prstGeom>
        </p:spPr>
        <p:txBody>
          <a:bodyPr wrap="square">
            <a:spAutoFit/>
          </a:bodyPr>
          <a:lstStyle/>
          <a:p>
            <a:pPr algn="just">
              <a:lnSpc>
                <a:spcPct val="150000"/>
              </a:lnSpc>
            </a:pPr>
            <a:r>
              <a:rPr lang="it-IT" dirty="0">
                <a:solidFill>
                  <a:schemeClr val="tx1">
                    <a:lumMod val="75000"/>
                    <a:lumOff val="25000"/>
                  </a:schemeClr>
                </a:solidFill>
                <a:latin typeface="Tahoma"/>
                <a:cs typeface="Tahoma"/>
              </a:rPr>
              <a:t>Il progetto si propone di migliorare la capacità del territorio cittadino di </a:t>
            </a:r>
            <a:r>
              <a:rPr lang="it-IT" dirty="0">
                <a:solidFill>
                  <a:srgbClr val="1E9CB4"/>
                </a:solidFill>
                <a:latin typeface="Tahoma"/>
                <a:cs typeface="Tahoma"/>
              </a:rPr>
              <a:t>rispondere efficacemente ai bisogni formativi</a:t>
            </a:r>
            <a:r>
              <a:rPr lang="it-IT" dirty="0">
                <a:solidFill>
                  <a:schemeClr val="tx1">
                    <a:lumMod val="75000"/>
                    <a:lumOff val="25000"/>
                  </a:schemeClr>
                </a:solidFill>
                <a:latin typeface="Tahoma"/>
                <a:cs typeface="Tahoma"/>
              </a:rPr>
              <a:t> legati all’integrazione socio-relazionale e civico-linguistica dei </a:t>
            </a:r>
            <a:r>
              <a:rPr lang="it-IT" dirty="0">
                <a:solidFill>
                  <a:srgbClr val="1E9CB4"/>
                </a:solidFill>
                <a:latin typeface="Tahoma"/>
                <a:cs typeface="Tahoma"/>
              </a:rPr>
              <a:t>cittadini di origine immigrata più vulnerabili </a:t>
            </a:r>
            <a:r>
              <a:rPr lang="it-IT" dirty="0">
                <a:solidFill>
                  <a:schemeClr val="tx1">
                    <a:lumMod val="75000"/>
                    <a:lumOff val="25000"/>
                  </a:schemeClr>
                </a:solidFill>
                <a:latin typeface="Tahoma"/>
                <a:cs typeface="Tahoma"/>
              </a:rPr>
              <a:t>per percorso migratorio, caratteristiche anagrafiche e sociali. Obiettivo generale della proposta è quindi trasformare </a:t>
            </a:r>
            <a:r>
              <a:rPr lang="it-IT" dirty="0">
                <a:solidFill>
                  <a:srgbClr val="1E9CB4"/>
                </a:solidFill>
                <a:latin typeface="Tahoma"/>
                <a:cs typeface="Tahoma"/>
              </a:rPr>
              <a:t>Milano</a:t>
            </a:r>
            <a:r>
              <a:rPr lang="it-IT" dirty="0">
                <a:solidFill>
                  <a:schemeClr val="tx1">
                    <a:lumMod val="75000"/>
                    <a:lumOff val="25000"/>
                  </a:schemeClr>
                </a:solidFill>
                <a:latin typeface="Tahoma"/>
                <a:cs typeface="Tahoma"/>
              </a:rPr>
              <a:t> in un </a:t>
            </a:r>
            <a:r>
              <a:rPr lang="it-IT" dirty="0">
                <a:solidFill>
                  <a:srgbClr val="1E9CB4"/>
                </a:solidFill>
                <a:latin typeface="Tahoma"/>
                <a:cs typeface="Tahoma"/>
              </a:rPr>
              <a:t>laboratorio sperimentale diffuso e integrato</a:t>
            </a:r>
            <a:r>
              <a:rPr lang="it-IT" dirty="0">
                <a:solidFill>
                  <a:schemeClr val="tx1">
                    <a:lumMod val="75000"/>
                    <a:lumOff val="25000"/>
                  </a:schemeClr>
                </a:solidFill>
                <a:latin typeface="Tahoma"/>
                <a:cs typeface="Tahoma"/>
              </a:rPr>
              <a:t>, capace di un’offerta formativa inclusiva, efficace e coerente.</a:t>
            </a:r>
          </a:p>
        </p:txBody>
      </p:sp>
      <p:grpSp>
        <p:nvGrpSpPr>
          <p:cNvPr id="3" name="object 8">
            <a:extLst>
              <a:ext uri="{FF2B5EF4-FFF2-40B4-BE49-F238E27FC236}">
                <a16:creationId xmlns:a16="http://schemas.microsoft.com/office/drawing/2014/main" id="{EB1005E9-276F-300C-48B6-8595D1A8CD7A}"/>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79EA7AE0-37B2-9D9D-D62A-4E4AFADEB136}"/>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B1734956-D39A-6A01-7296-E322B9F4874B}"/>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8EE8B4D-8B11-A27D-21A2-6F88B8A80592}"/>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2D0C3F34-FD59-BB9F-8D0F-CCA487FABDF8}"/>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9" name="Immagine 8" descr="Immagine che contiene schermata, nero, design&#10;&#10;Il contenuto generato dall'IA potrebbe non essere corretto.">
            <a:extLst>
              <a:ext uri="{FF2B5EF4-FFF2-40B4-BE49-F238E27FC236}">
                <a16:creationId xmlns:a16="http://schemas.microsoft.com/office/drawing/2014/main" id="{9A84F5BC-E601-500E-DF3D-9624B90F8CF0}"/>
              </a:ext>
            </a:extLst>
          </p:cNvPr>
          <p:cNvPicPr>
            <a:picLocks noChangeAspect="1"/>
          </p:cNvPicPr>
          <p:nvPr/>
        </p:nvPicPr>
        <p:blipFill>
          <a:blip r:embed="rId5" cstate="print">
            <a:extLst>
              <a:ext uri="{28A0092B-C50C-407E-A947-70E740481C1C}">
                <a14:useLocalDpi xmlns:a14="http://schemas.microsoft.com/office/drawing/2010/main" val="0"/>
              </a:ext>
            </a:extLst>
          </a:blip>
          <a:srcRect l="8556" t="23611" r="63992" b="62446"/>
          <a:stretch/>
        </p:blipFill>
        <p:spPr>
          <a:xfrm>
            <a:off x="1786586" y="1285364"/>
            <a:ext cx="3849363" cy="736743"/>
          </a:xfrm>
          <a:prstGeom prst="rect">
            <a:avLst/>
          </a:prstGeom>
        </p:spPr>
      </p:pic>
      <p:sp>
        <p:nvSpPr>
          <p:cNvPr id="10" name="object 6">
            <a:extLst>
              <a:ext uri="{FF2B5EF4-FFF2-40B4-BE49-F238E27FC236}">
                <a16:creationId xmlns:a16="http://schemas.microsoft.com/office/drawing/2014/main" id="{C8B6193B-E454-9EA2-1C7E-3B4F4545586B}"/>
              </a:ext>
            </a:extLst>
          </p:cNvPr>
          <p:cNvSpPr txBox="1"/>
          <p:nvPr/>
        </p:nvSpPr>
        <p:spPr>
          <a:xfrm>
            <a:off x="1911218" y="1461321"/>
            <a:ext cx="3529938"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Italiano secondo Me</a:t>
            </a:r>
            <a:endParaRPr sz="2200" dirty="0">
              <a:solidFill>
                <a:srgbClr val="1669AA"/>
              </a:solidFill>
              <a:latin typeface="Tahoma"/>
              <a:cs typeface="Tahoma"/>
            </a:endParaRPr>
          </a:p>
        </p:txBody>
      </p:sp>
      <p:sp>
        <p:nvSpPr>
          <p:cNvPr id="6" name="object 6">
            <a:extLst>
              <a:ext uri="{FF2B5EF4-FFF2-40B4-BE49-F238E27FC236}">
                <a16:creationId xmlns:a16="http://schemas.microsoft.com/office/drawing/2014/main" id="{7EA64090-2DE0-69BB-3D14-1E3434125B56}"/>
              </a:ext>
            </a:extLst>
          </p:cNvPr>
          <p:cNvSpPr txBox="1"/>
          <p:nvPr/>
        </p:nvSpPr>
        <p:spPr>
          <a:xfrm>
            <a:off x="2050630" y="587848"/>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La rete Milano L2</a:t>
            </a:r>
            <a:endParaRPr sz="2800" dirty="0">
              <a:solidFill>
                <a:srgbClr val="1669AA"/>
              </a:solidFill>
              <a:latin typeface="Tahoma"/>
              <a:cs typeface="Tahoma"/>
            </a:endParaRPr>
          </a:p>
        </p:txBody>
      </p:sp>
    </p:spTree>
    <p:extLst>
      <p:ext uri="{BB962C8B-B14F-4D97-AF65-F5344CB8AC3E}">
        <p14:creationId xmlns:p14="http://schemas.microsoft.com/office/powerpoint/2010/main" val="1909872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8319A-CDBA-43E0-9791-D6B5DCF20003}"/>
            </a:ext>
          </a:extLst>
        </p:cNvPr>
        <p:cNvGrpSpPr/>
        <p:nvPr/>
      </p:nvGrpSpPr>
      <p:grpSpPr>
        <a:xfrm>
          <a:off x="0" y="0"/>
          <a:ext cx="0" cy="0"/>
          <a:chOff x="0" y="0"/>
          <a:chExt cx="0" cy="0"/>
        </a:xfrm>
      </p:grpSpPr>
      <p:pic>
        <p:nvPicPr>
          <p:cNvPr id="34" name="Immagine 33" descr="Immagine che contiene schermata, design&#10;&#10;Il contenuto generato dall'IA potrebbe non essere corretto.">
            <a:extLst>
              <a:ext uri="{FF2B5EF4-FFF2-40B4-BE49-F238E27FC236}">
                <a16:creationId xmlns:a16="http://schemas.microsoft.com/office/drawing/2014/main" id="{92E745CF-A53F-91E5-BA9B-CF618C331A2C}"/>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5482771" y="2132102"/>
            <a:ext cx="4852738" cy="699565"/>
          </a:xfrm>
          <a:prstGeom prst="rect">
            <a:avLst/>
          </a:prstGeom>
        </p:spPr>
      </p:pic>
      <p:grpSp>
        <p:nvGrpSpPr>
          <p:cNvPr id="4" name="object 8">
            <a:extLst>
              <a:ext uri="{FF2B5EF4-FFF2-40B4-BE49-F238E27FC236}">
                <a16:creationId xmlns:a16="http://schemas.microsoft.com/office/drawing/2014/main" id="{4DF84429-6CF3-0B0C-EA80-BE0D62C72335}"/>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E8FBE22B-E586-0C41-120F-D88B05FC5C26}"/>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6EA3171A-0C8D-295C-E60D-E46886EC99DD}"/>
                </a:ext>
              </a:extLst>
            </p:cNvPr>
            <p:cNvPicPr/>
            <p:nvPr/>
          </p:nvPicPr>
          <p:blipFill>
            <a:blip r:embed="rId4"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03383C67-BE96-CCF7-23CA-C45B5701BA25}"/>
                </a:ext>
              </a:extLst>
            </p:cNvPr>
            <p:cNvPicPr/>
            <p:nvPr/>
          </p:nvPicPr>
          <p:blipFill>
            <a:blip r:embed="rId5"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1983B72D-7660-0AFD-959F-9B9D43295C7F}"/>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E8DEC03E-6D60-2D23-CD74-ABAB78220455}"/>
              </a:ext>
            </a:extLst>
          </p:cNvPr>
          <p:cNvPicPr>
            <a:picLocks noChangeAspect="1"/>
          </p:cNvPicPr>
          <p:nvPr/>
        </p:nvPicPr>
        <p:blipFill>
          <a:blip r:embed="rId6"/>
          <a:stretch>
            <a:fillRect/>
          </a:stretch>
        </p:blipFill>
        <p:spPr>
          <a:xfrm>
            <a:off x="7129676" y="111925"/>
            <a:ext cx="1306534" cy="446386"/>
          </a:xfrm>
          <a:prstGeom prst="rect">
            <a:avLst/>
          </a:prstGeom>
        </p:spPr>
      </p:pic>
      <p:grpSp>
        <p:nvGrpSpPr>
          <p:cNvPr id="42" name="Gruppo 41">
            <a:extLst>
              <a:ext uri="{FF2B5EF4-FFF2-40B4-BE49-F238E27FC236}">
                <a16:creationId xmlns:a16="http://schemas.microsoft.com/office/drawing/2014/main" id="{BE2ADEF2-9E3E-7145-4E8C-D2AC0A983DA7}"/>
              </a:ext>
            </a:extLst>
          </p:cNvPr>
          <p:cNvGrpSpPr/>
          <p:nvPr/>
        </p:nvGrpSpPr>
        <p:grpSpPr>
          <a:xfrm>
            <a:off x="1761759" y="1329769"/>
            <a:ext cx="3991309" cy="884687"/>
            <a:chOff x="1761759" y="1329769"/>
            <a:chExt cx="3991309" cy="884687"/>
          </a:xfrm>
        </p:grpSpPr>
        <p:pic>
          <p:nvPicPr>
            <p:cNvPr id="19" name="Immagine 18" descr="Immagine che contiene schermata, nero, design&#10;&#10;Il contenuto generato dall'IA potrebbe non essere corretto.">
              <a:extLst>
                <a:ext uri="{FF2B5EF4-FFF2-40B4-BE49-F238E27FC236}">
                  <a16:creationId xmlns:a16="http://schemas.microsoft.com/office/drawing/2014/main" id="{C5F9DDCB-B1FC-5646-219F-C2C32AA7AFBD}"/>
                </a:ext>
              </a:extLst>
            </p:cNvPr>
            <p:cNvPicPr>
              <a:picLocks noChangeAspect="1"/>
            </p:cNvPicPr>
            <p:nvPr/>
          </p:nvPicPr>
          <p:blipFill>
            <a:blip r:embed="rId7" cstate="print">
              <a:extLst>
                <a:ext uri="{28A0092B-C50C-407E-A947-70E740481C1C}">
                  <a14:useLocalDpi xmlns:a14="http://schemas.microsoft.com/office/drawing/2010/main" val="0"/>
                </a:ext>
              </a:extLst>
            </a:blip>
            <a:srcRect l="8556" t="23611" r="63992" b="62446"/>
            <a:stretch/>
          </p:blipFill>
          <p:spPr>
            <a:xfrm>
              <a:off x="1761759" y="1329769"/>
              <a:ext cx="3991309" cy="884687"/>
            </a:xfrm>
            <a:prstGeom prst="rect">
              <a:avLst/>
            </a:prstGeom>
          </p:spPr>
        </p:pic>
        <p:sp>
          <p:nvSpPr>
            <p:cNvPr id="20" name="object 6">
              <a:extLst>
                <a:ext uri="{FF2B5EF4-FFF2-40B4-BE49-F238E27FC236}">
                  <a16:creationId xmlns:a16="http://schemas.microsoft.com/office/drawing/2014/main" id="{006C4F8A-0A3B-6F49-9971-32AA46A26BA9}"/>
                </a:ext>
              </a:extLst>
            </p:cNvPr>
            <p:cNvSpPr txBox="1"/>
            <p:nvPr/>
          </p:nvSpPr>
          <p:spPr>
            <a:xfrm>
              <a:off x="1828330" y="1541255"/>
              <a:ext cx="3612826"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Gli elementi vincenti</a:t>
              </a:r>
              <a:endParaRPr sz="2200" dirty="0">
                <a:solidFill>
                  <a:srgbClr val="1669AA"/>
                </a:solidFill>
                <a:latin typeface="Tahoma"/>
                <a:cs typeface="Tahoma"/>
              </a:endParaRPr>
            </a:p>
          </p:txBody>
        </p:sp>
      </p:grpSp>
      <p:sp>
        <p:nvSpPr>
          <p:cNvPr id="3" name="object 6">
            <a:extLst>
              <a:ext uri="{FF2B5EF4-FFF2-40B4-BE49-F238E27FC236}">
                <a16:creationId xmlns:a16="http://schemas.microsoft.com/office/drawing/2014/main" id="{568BF303-0FFB-0A5E-B161-67E9FB364AAE}"/>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Un modello possibile</a:t>
            </a:r>
            <a:endParaRPr sz="2800" dirty="0">
              <a:solidFill>
                <a:srgbClr val="1669AA"/>
              </a:solidFill>
              <a:latin typeface="Tahoma"/>
              <a:cs typeface="Tahoma"/>
            </a:endParaRPr>
          </a:p>
        </p:txBody>
      </p:sp>
      <p:grpSp>
        <p:nvGrpSpPr>
          <p:cNvPr id="28" name="Gruppo 27">
            <a:extLst>
              <a:ext uri="{FF2B5EF4-FFF2-40B4-BE49-F238E27FC236}">
                <a16:creationId xmlns:a16="http://schemas.microsoft.com/office/drawing/2014/main" id="{63D448B2-68D9-E7A9-6057-B9DBF6200F2A}"/>
              </a:ext>
            </a:extLst>
          </p:cNvPr>
          <p:cNvGrpSpPr/>
          <p:nvPr/>
        </p:nvGrpSpPr>
        <p:grpSpPr>
          <a:xfrm>
            <a:off x="158858" y="2699012"/>
            <a:ext cx="4217609" cy="1457646"/>
            <a:chOff x="2470071" y="2529829"/>
            <a:chExt cx="2959803" cy="858953"/>
          </a:xfrm>
        </p:grpSpPr>
        <p:pic>
          <p:nvPicPr>
            <p:cNvPr id="29" name="Immagine 28" descr="Immagine che contiene schermata, design&#10;&#10;Il contenuto generato dall'IA potrebbe non essere corretto.">
              <a:extLst>
                <a:ext uri="{FF2B5EF4-FFF2-40B4-BE49-F238E27FC236}">
                  <a16:creationId xmlns:a16="http://schemas.microsoft.com/office/drawing/2014/main" id="{86B7E12A-2157-3E2B-BC7A-D0777E033516}"/>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2470071" y="2529829"/>
              <a:ext cx="2959803" cy="858953"/>
            </a:xfrm>
            <a:prstGeom prst="rect">
              <a:avLst/>
            </a:prstGeom>
          </p:spPr>
        </p:pic>
        <p:sp>
          <p:nvSpPr>
            <p:cNvPr id="30" name="CasellaDiTesto 29">
              <a:extLst>
                <a:ext uri="{FF2B5EF4-FFF2-40B4-BE49-F238E27FC236}">
                  <a16:creationId xmlns:a16="http://schemas.microsoft.com/office/drawing/2014/main" id="{4BEC9ED6-6896-8ED7-4AB5-99E865F08938}"/>
                </a:ext>
              </a:extLst>
            </p:cNvPr>
            <p:cNvSpPr txBox="1"/>
            <p:nvPr/>
          </p:nvSpPr>
          <p:spPr>
            <a:xfrm>
              <a:off x="2546713" y="2699918"/>
              <a:ext cx="2811554" cy="485453"/>
            </a:xfrm>
            <a:prstGeom prst="rect">
              <a:avLst/>
            </a:prstGeom>
            <a:noFill/>
          </p:spPr>
          <p:txBody>
            <a:bodyPr wrap="square" rtlCol="0">
              <a:spAutoFit/>
            </a:bodyPr>
            <a:lstStyle/>
            <a:p>
              <a:pPr algn="ctr">
                <a:lnSpc>
                  <a:spcPct val="150000"/>
                </a:lnSpc>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Buon livello di conoscenza della L2</a:t>
              </a:r>
            </a:p>
            <a:p>
              <a:pPr algn="ctr">
                <a:lnSpc>
                  <a:spcPct val="150000"/>
                </a:lnSpc>
              </a:pPr>
              <a:r>
                <a:rPr lang="it-IT" sz="17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 comprensione della cultura</a:t>
              </a:r>
              <a:endParaRPr lang="it-IT" sz="17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2" name="Immagine 31" descr="Immagine che contiene Elementi grafici, Carattere, design&#10;&#10;Il contenuto generato dall'IA potrebbe non essere corretto.">
            <a:extLst>
              <a:ext uri="{FF2B5EF4-FFF2-40B4-BE49-F238E27FC236}">
                <a16:creationId xmlns:a16="http://schemas.microsoft.com/office/drawing/2014/main" id="{C8DF3AA1-35AA-9673-AAA9-A2BC541ECBB8}"/>
              </a:ext>
            </a:extLst>
          </p:cNvPr>
          <p:cNvPicPr>
            <a:picLocks noChangeAspect="1"/>
          </p:cNvPicPr>
          <p:nvPr/>
        </p:nvPicPr>
        <p:blipFill>
          <a:blip r:embed="rId8" cstate="print">
            <a:extLst>
              <a:ext uri="{28A0092B-C50C-407E-A947-70E740481C1C}">
                <a14:useLocalDpi xmlns:a14="http://schemas.microsoft.com/office/drawing/2010/main" val="0"/>
              </a:ext>
            </a:extLst>
          </a:blip>
          <a:srcRect l="35802"/>
          <a:stretch/>
        </p:blipFill>
        <p:spPr>
          <a:xfrm>
            <a:off x="4704555" y="3060700"/>
            <a:ext cx="949337" cy="831800"/>
          </a:xfrm>
          <a:prstGeom prst="rect">
            <a:avLst/>
          </a:prstGeom>
        </p:spPr>
      </p:pic>
      <p:pic>
        <p:nvPicPr>
          <p:cNvPr id="36" name="Immagine 35" descr="Immagine che contiene schermata, design&#10;&#10;Il contenuto generato dall'IA potrebbe non essere corretto.">
            <a:extLst>
              <a:ext uri="{FF2B5EF4-FFF2-40B4-BE49-F238E27FC236}">
                <a16:creationId xmlns:a16="http://schemas.microsoft.com/office/drawing/2014/main" id="{AB7BE668-78C4-8354-83A7-031895585C08}"/>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5482771" y="2777035"/>
            <a:ext cx="5061778" cy="699565"/>
          </a:xfrm>
          <a:prstGeom prst="rect">
            <a:avLst/>
          </a:prstGeom>
        </p:spPr>
      </p:pic>
      <p:pic>
        <p:nvPicPr>
          <p:cNvPr id="37" name="Immagine 36" descr="Immagine che contiene schermata, design&#10;&#10;Il contenuto generato dall'IA potrebbe non essere corretto.">
            <a:extLst>
              <a:ext uri="{FF2B5EF4-FFF2-40B4-BE49-F238E27FC236}">
                <a16:creationId xmlns:a16="http://schemas.microsoft.com/office/drawing/2014/main" id="{E94F38DE-747C-4F5A-9282-25669C8FBF72}"/>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5505417" y="3410482"/>
            <a:ext cx="4852738" cy="699565"/>
          </a:xfrm>
          <a:prstGeom prst="rect">
            <a:avLst/>
          </a:prstGeom>
        </p:spPr>
      </p:pic>
      <p:pic>
        <p:nvPicPr>
          <p:cNvPr id="38" name="Immagine 37" descr="Immagine che contiene schermata, design&#10;&#10;Il contenuto generato dall'IA potrebbe non essere corretto.">
            <a:extLst>
              <a:ext uri="{FF2B5EF4-FFF2-40B4-BE49-F238E27FC236}">
                <a16:creationId xmlns:a16="http://schemas.microsoft.com/office/drawing/2014/main" id="{477BCAB6-1FA0-8B9D-1FC1-9C3DFD77D6A4}"/>
              </a:ext>
            </a:extLst>
          </p:cNvPr>
          <p:cNvPicPr>
            <a:picLocks noChangeAspect="1"/>
          </p:cNvPicPr>
          <p:nvPr/>
        </p:nvPicPr>
        <p:blipFill>
          <a:blip r:embed="rId3" cstate="print">
            <a:extLst>
              <a:ext uri="{28A0092B-C50C-407E-A947-70E740481C1C}">
                <a14:useLocalDpi xmlns:a14="http://schemas.microsoft.com/office/drawing/2010/main" val="0"/>
              </a:ext>
            </a:extLst>
          </a:blip>
          <a:srcRect l="8086" t="55586" r="64463" b="30086"/>
          <a:stretch/>
        </p:blipFill>
        <p:spPr>
          <a:xfrm>
            <a:off x="5505417" y="4039179"/>
            <a:ext cx="4852738" cy="699565"/>
          </a:xfrm>
          <a:prstGeom prst="rect">
            <a:avLst/>
          </a:prstGeom>
        </p:spPr>
      </p:pic>
      <p:sp>
        <p:nvSpPr>
          <p:cNvPr id="39" name="Rettangolo 38">
            <a:extLst>
              <a:ext uri="{FF2B5EF4-FFF2-40B4-BE49-F238E27FC236}">
                <a16:creationId xmlns:a16="http://schemas.microsoft.com/office/drawing/2014/main" id="{7968785F-6297-DE23-7772-A78647FA0CE3}"/>
              </a:ext>
            </a:extLst>
          </p:cNvPr>
          <p:cNvSpPr/>
          <p:nvPr/>
        </p:nvSpPr>
        <p:spPr>
          <a:xfrm>
            <a:off x="5799081" y="2268780"/>
            <a:ext cx="4214075" cy="371577"/>
          </a:xfrm>
          <a:prstGeom prst="rect">
            <a:avLst/>
          </a:prstGeom>
        </p:spPr>
        <p:txBody>
          <a:bodyPr wrap="square">
            <a:spAutoFit/>
          </a:bodyPr>
          <a:lstStyle/>
          <a:p>
            <a:pPr marR="0" lvl="0" algn="ctr" defTabSz="914400" rtl="0" eaLnBrk="0" fontAlgn="base" latinLnBrk="0" hangingPunct="0">
              <a:lnSpc>
                <a:spcPct val="150000"/>
              </a:lnSpc>
              <a:spcBef>
                <a:spcPct val="0"/>
              </a:spcBef>
              <a:spcAft>
                <a:spcPct val="0"/>
              </a:spcAft>
              <a:buClrTx/>
              <a:buSzTx/>
              <a:tabLst/>
            </a:pPr>
            <a:r>
              <a:rPr kumimoji="0" lang="it-IT" altLang="it-IT" sz="1400" b="0" i="0" u="none" strike="noStrike" cap="none" normalizeH="0" baseline="0" dirty="0">
                <a:ln>
                  <a:noFill/>
                </a:ln>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Comunicazione efficace e integrazione nel team</a:t>
            </a:r>
          </a:p>
        </p:txBody>
      </p:sp>
      <p:sp>
        <p:nvSpPr>
          <p:cNvPr id="40" name="Rettangolo 39">
            <a:extLst>
              <a:ext uri="{FF2B5EF4-FFF2-40B4-BE49-F238E27FC236}">
                <a16:creationId xmlns:a16="http://schemas.microsoft.com/office/drawing/2014/main" id="{57BF4BAE-E58A-6D7B-810D-D7959A9DB8DE}"/>
              </a:ext>
            </a:extLst>
          </p:cNvPr>
          <p:cNvSpPr/>
          <p:nvPr/>
        </p:nvSpPr>
        <p:spPr>
          <a:xfrm>
            <a:off x="5860335" y="2871450"/>
            <a:ext cx="4520995" cy="433132"/>
          </a:xfrm>
          <a:prstGeom prst="rect">
            <a:avLst/>
          </a:prstGeom>
        </p:spPr>
        <p:txBody>
          <a:bodyPr wrap="square">
            <a:spAutoFit/>
          </a:bodyPr>
          <a:lstStyle/>
          <a:p>
            <a:pPr marR="0" lvl="0" algn="just" defTabSz="914400" rtl="0" eaLnBrk="0" fontAlgn="base" latinLnBrk="0" hangingPunct="0">
              <a:spcBef>
                <a:spcPct val="0"/>
              </a:spcBef>
              <a:spcAft>
                <a:spcPct val="0"/>
              </a:spcAft>
              <a:buClrTx/>
              <a:buSzTx/>
              <a:tabLst/>
            </a:pPr>
            <a:endParaRPr kumimoji="0" lang="it-IT" altLang="it-IT" sz="400" b="0" i="0" u="none" strike="noStrike" cap="none" normalizeH="0" baseline="0" dirty="0">
              <a:ln>
                <a:noFill/>
              </a:ln>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0" fontAlgn="base" latinLnBrk="0" hangingPunct="0">
              <a:lnSpc>
                <a:spcPct val="150000"/>
              </a:lnSpc>
              <a:spcBef>
                <a:spcPct val="0"/>
              </a:spcBef>
              <a:spcAft>
                <a:spcPct val="0"/>
              </a:spcAft>
              <a:buClrTx/>
              <a:buSzTx/>
              <a:tabLst/>
            </a:pPr>
            <a:r>
              <a:rPr lang="it-IT" altLang="it-IT"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a:t>
            </a:r>
            <a:r>
              <a:rPr kumimoji="0" lang="it-IT" altLang="it-IT" sz="1400" b="0" i="0" u="none" strike="noStrike" cap="none" normalizeH="0" baseline="0" dirty="0">
                <a:ln>
                  <a:noFill/>
                </a:ln>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aggiori possibilità e posizioni nel mercato del lavoro</a:t>
            </a:r>
          </a:p>
        </p:txBody>
      </p:sp>
      <p:sp>
        <p:nvSpPr>
          <p:cNvPr id="41" name="Rettangolo 40">
            <a:extLst>
              <a:ext uri="{FF2B5EF4-FFF2-40B4-BE49-F238E27FC236}">
                <a16:creationId xmlns:a16="http://schemas.microsoft.com/office/drawing/2014/main" id="{FF6154E8-6F5D-082D-6CFF-440A5D129F24}"/>
              </a:ext>
            </a:extLst>
          </p:cNvPr>
          <p:cNvSpPr/>
          <p:nvPr/>
        </p:nvSpPr>
        <p:spPr>
          <a:xfrm>
            <a:off x="6052673" y="3523211"/>
            <a:ext cx="3921974" cy="371577"/>
          </a:xfrm>
          <a:prstGeom prst="rect">
            <a:avLst/>
          </a:prstGeom>
        </p:spPr>
        <p:txBody>
          <a:bodyPr wrap="square">
            <a:spAutoFit/>
          </a:bodyPr>
          <a:lstStyle/>
          <a:p>
            <a:pPr marR="0" lvl="0" algn="ctr" defTabSz="914400" rtl="0" eaLnBrk="0" fontAlgn="base" latinLnBrk="0" hangingPunct="0">
              <a:lnSpc>
                <a:spcPct val="150000"/>
              </a:lnSpc>
              <a:spcBef>
                <a:spcPct val="0"/>
              </a:spcBef>
              <a:spcAft>
                <a:spcPct val="0"/>
              </a:spcAft>
              <a:buClrTx/>
              <a:buSzTx/>
              <a:tabLst/>
            </a:pPr>
            <a:r>
              <a:rPr kumimoji="0" lang="it-IT" altLang="it-IT" sz="1400" b="0" i="0" u="none" strike="noStrike" cap="none" normalizeH="0" baseline="0" dirty="0">
                <a:ln>
                  <a:noFill/>
                </a:ln>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Comprensione delle norme e delle leggi</a:t>
            </a:r>
          </a:p>
        </p:txBody>
      </p:sp>
      <p:sp>
        <p:nvSpPr>
          <p:cNvPr id="2" name="Rettangolo 1">
            <a:extLst>
              <a:ext uri="{FF2B5EF4-FFF2-40B4-BE49-F238E27FC236}">
                <a16:creationId xmlns:a16="http://schemas.microsoft.com/office/drawing/2014/main" id="{4331E864-BC3E-9B5F-A31E-954D9D54099F}"/>
              </a:ext>
            </a:extLst>
          </p:cNvPr>
          <p:cNvSpPr/>
          <p:nvPr/>
        </p:nvSpPr>
        <p:spPr>
          <a:xfrm>
            <a:off x="6776571" y="4156658"/>
            <a:ext cx="2259093" cy="371577"/>
          </a:xfrm>
          <a:prstGeom prst="rect">
            <a:avLst/>
          </a:prstGeom>
        </p:spPr>
        <p:txBody>
          <a:bodyPr wrap="square">
            <a:spAutoFit/>
          </a:bodyPr>
          <a:lstStyle/>
          <a:p>
            <a:pPr marR="0" lvl="0" algn="ctr" defTabSz="914400" rtl="0" eaLnBrk="0" fontAlgn="base" latinLnBrk="0" hangingPunct="0">
              <a:lnSpc>
                <a:spcPct val="150000"/>
              </a:lnSpc>
              <a:spcBef>
                <a:spcPct val="0"/>
              </a:spcBef>
              <a:spcAft>
                <a:spcPct val="0"/>
              </a:spcAft>
              <a:buClrTx/>
              <a:buSzTx/>
              <a:tabLst/>
            </a:pPr>
            <a:r>
              <a:rPr kumimoji="0" lang="it-IT" altLang="it-IT" sz="1400" b="0" i="0" u="none" strike="noStrike" cap="none" normalizeH="0" baseline="0" dirty="0">
                <a:ln>
                  <a:noFill/>
                </a:ln>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Sviluppo professionale </a:t>
            </a:r>
          </a:p>
        </p:txBody>
      </p:sp>
      <p:pic>
        <p:nvPicPr>
          <p:cNvPr id="43" name="Immagine 42" descr="Immagine che contiene cerchio, Policromia, oscurità&#10;&#10;Il contenuto generato dall'IA potrebbe non essere corretto.">
            <a:extLst>
              <a:ext uri="{FF2B5EF4-FFF2-40B4-BE49-F238E27FC236}">
                <a16:creationId xmlns:a16="http://schemas.microsoft.com/office/drawing/2014/main" id="{B67C8521-47D8-9E9F-4100-6E76DFFE5E12}"/>
              </a:ext>
            </a:extLst>
          </p:cNvPr>
          <p:cNvPicPr>
            <a:picLocks noChangeAspect="1"/>
          </p:cNvPicPr>
          <p:nvPr/>
        </p:nvPicPr>
        <p:blipFill>
          <a:blip r:embed="rId9" cstate="print">
            <a:extLst>
              <a:ext uri="{28A0092B-C50C-407E-A947-70E740481C1C}">
                <a14:useLocalDpi xmlns:a14="http://schemas.microsoft.com/office/drawing/2010/main" val="0"/>
              </a:ext>
            </a:extLst>
          </a:blip>
          <a:srcRect l="23611" t="19581" r="30311" b="19417"/>
          <a:stretch/>
        </p:blipFill>
        <p:spPr>
          <a:xfrm>
            <a:off x="-1" y="2464383"/>
            <a:ext cx="4801661" cy="1891717"/>
          </a:xfrm>
          <a:prstGeom prst="rect">
            <a:avLst/>
          </a:prstGeom>
        </p:spPr>
      </p:pic>
    </p:spTree>
    <p:extLst>
      <p:ext uri="{BB962C8B-B14F-4D97-AF65-F5344CB8AC3E}">
        <p14:creationId xmlns:p14="http://schemas.microsoft.com/office/powerpoint/2010/main" val="440422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A373-CECF-E88A-C603-93CA62ED64D1}"/>
            </a:ext>
          </a:extLst>
        </p:cNvPr>
        <p:cNvGrpSpPr/>
        <p:nvPr/>
      </p:nvGrpSpPr>
      <p:grpSpPr>
        <a:xfrm>
          <a:off x="0" y="0"/>
          <a:ext cx="0" cy="0"/>
          <a:chOff x="0" y="0"/>
          <a:chExt cx="0" cy="0"/>
        </a:xfrm>
      </p:grpSpPr>
      <p:grpSp>
        <p:nvGrpSpPr>
          <p:cNvPr id="4" name="object 8">
            <a:extLst>
              <a:ext uri="{FF2B5EF4-FFF2-40B4-BE49-F238E27FC236}">
                <a16:creationId xmlns:a16="http://schemas.microsoft.com/office/drawing/2014/main" id="{B53BAF34-A933-227B-4881-BB2D18D0A318}"/>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D4864D76-760E-DA3D-DAA4-BC433FB6ED01}"/>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6F559415-4B71-EBCC-5609-126B8CC7293C}"/>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4EEE929-EF39-41FE-84AB-0669C8789016}"/>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178E194B-21DA-0B12-8186-4A762B3FCDBB}"/>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9C0659F3-3255-AF1F-D39D-CEC9B4810C3B}"/>
              </a:ext>
            </a:extLst>
          </p:cNvPr>
          <p:cNvPicPr>
            <a:picLocks noChangeAspect="1"/>
          </p:cNvPicPr>
          <p:nvPr/>
        </p:nvPicPr>
        <p:blipFill>
          <a:blip r:embed="rId5"/>
          <a:stretch>
            <a:fillRect/>
          </a:stretch>
        </p:blipFill>
        <p:spPr>
          <a:xfrm>
            <a:off x="7129676" y="111925"/>
            <a:ext cx="1306534" cy="446386"/>
          </a:xfrm>
          <a:prstGeom prst="rect">
            <a:avLst/>
          </a:prstGeom>
        </p:spPr>
      </p:pic>
      <p:sp>
        <p:nvSpPr>
          <p:cNvPr id="3" name="object 6">
            <a:extLst>
              <a:ext uri="{FF2B5EF4-FFF2-40B4-BE49-F238E27FC236}">
                <a16:creationId xmlns:a16="http://schemas.microsoft.com/office/drawing/2014/main" id="{A9A697A8-4EC3-6D2A-89E7-C07A9B628CD1}"/>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Un modello possibile</a:t>
            </a:r>
            <a:endParaRPr sz="2800" dirty="0">
              <a:solidFill>
                <a:srgbClr val="1669AA"/>
              </a:solidFill>
              <a:latin typeface="Tahoma"/>
              <a:cs typeface="Tahoma"/>
            </a:endParaRPr>
          </a:p>
        </p:txBody>
      </p:sp>
      <p:grpSp>
        <p:nvGrpSpPr>
          <p:cNvPr id="28" name="Gruppo 27">
            <a:extLst>
              <a:ext uri="{FF2B5EF4-FFF2-40B4-BE49-F238E27FC236}">
                <a16:creationId xmlns:a16="http://schemas.microsoft.com/office/drawing/2014/main" id="{BBCE8D1D-C3D7-954D-0C37-5F0D1C2F9D30}"/>
              </a:ext>
            </a:extLst>
          </p:cNvPr>
          <p:cNvGrpSpPr/>
          <p:nvPr/>
        </p:nvGrpSpPr>
        <p:grpSpPr>
          <a:xfrm>
            <a:off x="3386530" y="2236465"/>
            <a:ext cx="4217609" cy="1307074"/>
            <a:chOff x="2470071" y="2529829"/>
            <a:chExt cx="2959803" cy="858953"/>
          </a:xfrm>
        </p:grpSpPr>
        <p:pic>
          <p:nvPicPr>
            <p:cNvPr id="29" name="Immagine 28" descr="Immagine che contiene schermata, design&#10;&#10;Il contenuto generato dall'IA potrebbe non essere corretto.">
              <a:extLst>
                <a:ext uri="{FF2B5EF4-FFF2-40B4-BE49-F238E27FC236}">
                  <a16:creationId xmlns:a16="http://schemas.microsoft.com/office/drawing/2014/main" id="{88958A0B-5408-E92A-F87D-D2DE49AB0BC9}"/>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2470071" y="2529829"/>
              <a:ext cx="2959803" cy="858953"/>
            </a:xfrm>
            <a:prstGeom prst="rect">
              <a:avLst/>
            </a:prstGeom>
          </p:spPr>
        </p:pic>
        <p:sp>
          <p:nvSpPr>
            <p:cNvPr id="30" name="CasellaDiTesto 29">
              <a:extLst>
                <a:ext uri="{FF2B5EF4-FFF2-40B4-BE49-F238E27FC236}">
                  <a16:creationId xmlns:a16="http://schemas.microsoft.com/office/drawing/2014/main" id="{70032ED2-23AD-CE71-7820-E285E25EF5E9}"/>
                </a:ext>
              </a:extLst>
            </p:cNvPr>
            <p:cNvSpPr txBox="1"/>
            <p:nvPr/>
          </p:nvSpPr>
          <p:spPr>
            <a:xfrm>
              <a:off x="2505480" y="2788054"/>
              <a:ext cx="2811554" cy="265964"/>
            </a:xfrm>
            <a:prstGeom prst="rect">
              <a:avLst/>
            </a:prstGeom>
            <a:noFill/>
          </p:spPr>
          <p:txBody>
            <a:bodyPr wrap="square" rtlCol="0">
              <a:spAutoFit/>
            </a:bodyPr>
            <a:lstStyle/>
            <a:p>
              <a:pPr algn="ctr">
                <a:lnSpc>
                  <a:spcPct val="150000"/>
                </a:lnSpc>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Sensibilizzare le aziende</a:t>
              </a:r>
            </a:p>
          </p:txBody>
        </p:sp>
      </p:grpSp>
      <p:grpSp>
        <p:nvGrpSpPr>
          <p:cNvPr id="17" name="Gruppo 16">
            <a:extLst>
              <a:ext uri="{FF2B5EF4-FFF2-40B4-BE49-F238E27FC236}">
                <a16:creationId xmlns:a16="http://schemas.microsoft.com/office/drawing/2014/main" id="{75CC86DE-ABDA-4BC2-A9A1-B350797E2BBF}"/>
              </a:ext>
            </a:extLst>
          </p:cNvPr>
          <p:cNvGrpSpPr/>
          <p:nvPr/>
        </p:nvGrpSpPr>
        <p:grpSpPr>
          <a:xfrm>
            <a:off x="2433781" y="3500278"/>
            <a:ext cx="6638574" cy="1975026"/>
            <a:chOff x="1426137" y="2947297"/>
            <a:chExt cx="6638574" cy="1975026"/>
          </a:xfrm>
        </p:grpSpPr>
        <p:pic>
          <p:nvPicPr>
            <p:cNvPr id="34" name="Immagine 33" descr="Immagine che contiene schermata, design&#10;&#10;Il contenuto generato dall'IA potrebbe non essere corretto.">
              <a:extLst>
                <a:ext uri="{FF2B5EF4-FFF2-40B4-BE49-F238E27FC236}">
                  <a16:creationId xmlns:a16="http://schemas.microsoft.com/office/drawing/2014/main" id="{98EDD6E4-FD7E-EB49-5021-88C92471AE10}"/>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4379335" y="2969306"/>
              <a:ext cx="2953439" cy="699565"/>
            </a:xfrm>
            <a:prstGeom prst="rect">
              <a:avLst/>
            </a:prstGeom>
          </p:spPr>
        </p:pic>
        <p:pic>
          <p:nvPicPr>
            <p:cNvPr id="36" name="Immagine 35" descr="Immagine che contiene schermata, design&#10;&#10;Il contenuto generato dall'IA potrebbe non essere corretto.">
              <a:extLst>
                <a:ext uri="{FF2B5EF4-FFF2-40B4-BE49-F238E27FC236}">
                  <a16:creationId xmlns:a16="http://schemas.microsoft.com/office/drawing/2014/main" id="{BA4CBE9E-5CC9-E7B3-FBF4-0AF159A379F4}"/>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426137" y="2947297"/>
              <a:ext cx="2953198" cy="699565"/>
            </a:xfrm>
            <a:prstGeom prst="rect">
              <a:avLst/>
            </a:prstGeom>
          </p:spPr>
        </p:pic>
        <p:pic>
          <p:nvPicPr>
            <p:cNvPr id="37" name="Immagine 36" descr="Immagine che contiene schermata, design&#10;&#10;Il contenuto generato dall'IA potrebbe non essere corretto.">
              <a:extLst>
                <a:ext uri="{FF2B5EF4-FFF2-40B4-BE49-F238E27FC236}">
                  <a16:creationId xmlns:a16="http://schemas.microsoft.com/office/drawing/2014/main" id="{EF1CB6D1-DB38-E9F5-F181-396F87050F3C}"/>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448783" y="3580744"/>
              <a:ext cx="3136139" cy="699565"/>
            </a:xfrm>
            <a:prstGeom prst="rect">
              <a:avLst/>
            </a:prstGeom>
          </p:spPr>
        </p:pic>
        <p:pic>
          <p:nvPicPr>
            <p:cNvPr id="38" name="Immagine 37" descr="Immagine che contiene schermata, design&#10;&#10;Il contenuto generato dall'IA potrebbe non essere corretto.">
              <a:extLst>
                <a:ext uri="{FF2B5EF4-FFF2-40B4-BE49-F238E27FC236}">
                  <a16:creationId xmlns:a16="http://schemas.microsoft.com/office/drawing/2014/main" id="{B0585919-B583-091D-2C4E-81BE264D1AFC}"/>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690887" y="4222758"/>
              <a:ext cx="5376896" cy="699565"/>
            </a:xfrm>
            <a:prstGeom prst="rect">
              <a:avLst/>
            </a:prstGeom>
          </p:spPr>
        </p:pic>
        <p:sp>
          <p:nvSpPr>
            <p:cNvPr id="39" name="Rettangolo 38">
              <a:extLst>
                <a:ext uri="{FF2B5EF4-FFF2-40B4-BE49-F238E27FC236}">
                  <a16:creationId xmlns:a16="http://schemas.microsoft.com/office/drawing/2014/main" id="{ABF78E7F-D9E5-F312-1F84-E1B2EBCFEC89}"/>
                </a:ext>
              </a:extLst>
            </p:cNvPr>
            <p:cNvSpPr/>
            <p:nvPr/>
          </p:nvSpPr>
          <p:spPr>
            <a:xfrm>
              <a:off x="1584171" y="3115214"/>
              <a:ext cx="2637129" cy="371577"/>
            </a:xfrm>
            <a:prstGeom prst="rect">
              <a:avLst/>
            </a:prstGeom>
          </p:spPr>
          <p:txBody>
            <a:bodyPr wrap="square">
              <a:spAutoFit/>
            </a:bodyPr>
            <a:lstStyle/>
            <a:p>
              <a:pPr algn="ctr" rtl="0" eaLnBrk="0" fontAlgn="base" hangingPunct="0">
                <a:lnSpc>
                  <a:spcPct val="150000"/>
                </a:lnSpc>
                <a:spcBef>
                  <a:spcPct val="0"/>
                </a:spcBef>
                <a:spcAft>
                  <a:spcPct val="0"/>
                </a:spcAft>
              </a:pPr>
              <a:r>
                <a:rPr lang="it-IT"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Creare il clima</a:t>
              </a:r>
            </a:p>
          </p:txBody>
        </p:sp>
        <p:sp>
          <p:nvSpPr>
            <p:cNvPr id="41" name="Rettangolo 40">
              <a:extLst>
                <a:ext uri="{FF2B5EF4-FFF2-40B4-BE49-F238E27FC236}">
                  <a16:creationId xmlns:a16="http://schemas.microsoft.com/office/drawing/2014/main" id="{4A7E1325-32E6-828D-6E32-459B0F94783C}"/>
                </a:ext>
              </a:extLst>
            </p:cNvPr>
            <p:cNvSpPr/>
            <p:nvPr/>
          </p:nvSpPr>
          <p:spPr>
            <a:xfrm>
              <a:off x="1596443" y="3726899"/>
              <a:ext cx="2836079" cy="375376"/>
            </a:xfrm>
            <a:prstGeom prst="rect">
              <a:avLst/>
            </a:prstGeom>
          </p:spPr>
          <p:txBody>
            <a:bodyPr wrap="square">
              <a:spAutoFit/>
            </a:bodyPr>
            <a:lstStyle/>
            <a:p>
              <a:pPr algn="ctr" rtl="0" eaLnBrk="0" fontAlgn="base" hangingPunct="0">
                <a:lnSpc>
                  <a:spcPct val="150000"/>
                </a:lnSpc>
                <a:spcBef>
                  <a:spcPct val="0"/>
                </a:spcBef>
                <a:spcAft>
                  <a:spcPct val="0"/>
                </a:spcAft>
              </a:pPr>
              <a:r>
                <a:rPr lang="it-IT"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Individuare la giusta posizione</a:t>
              </a:r>
            </a:p>
          </p:txBody>
        </p:sp>
        <p:sp>
          <p:nvSpPr>
            <p:cNvPr id="2" name="Rettangolo 1">
              <a:extLst>
                <a:ext uri="{FF2B5EF4-FFF2-40B4-BE49-F238E27FC236}">
                  <a16:creationId xmlns:a16="http://schemas.microsoft.com/office/drawing/2014/main" id="{78D01248-CA5F-F3F0-2C9C-3F6C8E2E2222}"/>
                </a:ext>
              </a:extLst>
            </p:cNvPr>
            <p:cNvSpPr/>
            <p:nvPr/>
          </p:nvSpPr>
          <p:spPr>
            <a:xfrm>
              <a:off x="2038553" y="4370135"/>
              <a:ext cx="4761088" cy="371577"/>
            </a:xfrm>
            <a:prstGeom prst="rect">
              <a:avLst/>
            </a:prstGeom>
          </p:spPr>
          <p:txBody>
            <a:bodyPr wrap="square">
              <a:spAutoFit/>
            </a:bodyPr>
            <a:lstStyle/>
            <a:p>
              <a:pPr algn="ctr" rtl="0" eaLnBrk="0" fontAlgn="base" hangingPunct="0">
                <a:lnSpc>
                  <a:spcPct val="150000"/>
                </a:lnSpc>
                <a:spcBef>
                  <a:spcPct val="0"/>
                </a:spcBef>
                <a:spcAft>
                  <a:spcPct val="0"/>
                </a:spcAft>
              </a:pPr>
              <a:r>
                <a:rPr lang="it-IT"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Cercare un buon compromesso tra vita personale e lavoro</a:t>
              </a:r>
              <a:r>
                <a:rPr kumimoji="0" lang="it-IT" altLang="it-IT" sz="1400" b="0" i="0" u="none" strike="noStrike" cap="none" normalizeH="0" baseline="0" dirty="0">
                  <a:ln>
                    <a:noFill/>
                  </a:ln>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p>
          </p:txBody>
        </p:sp>
        <p:pic>
          <p:nvPicPr>
            <p:cNvPr id="8" name="Immagine 7" descr="Immagine che contiene schermata, design&#10;&#10;Il contenuto generato dall'IA potrebbe non essere corretto.">
              <a:extLst>
                <a:ext uri="{FF2B5EF4-FFF2-40B4-BE49-F238E27FC236}">
                  <a16:creationId xmlns:a16="http://schemas.microsoft.com/office/drawing/2014/main" id="{BF327DAF-5F87-79A1-44D8-50A9828168BD}"/>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4432522" y="3621187"/>
              <a:ext cx="3632189" cy="699565"/>
            </a:xfrm>
            <a:prstGeom prst="rect">
              <a:avLst/>
            </a:prstGeom>
          </p:spPr>
        </p:pic>
        <p:sp>
          <p:nvSpPr>
            <p:cNvPr id="9" name="Rettangolo 8">
              <a:extLst>
                <a:ext uri="{FF2B5EF4-FFF2-40B4-BE49-F238E27FC236}">
                  <a16:creationId xmlns:a16="http://schemas.microsoft.com/office/drawing/2014/main" id="{1D5D91C6-963A-FB21-D938-62A94184CF0C}"/>
                </a:ext>
              </a:extLst>
            </p:cNvPr>
            <p:cNvSpPr/>
            <p:nvPr/>
          </p:nvSpPr>
          <p:spPr>
            <a:xfrm>
              <a:off x="4663004" y="3761355"/>
              <a:ext cx="3323625" cy="371577"/>
            </a:xfrm>
            <a:prstGeom prst="rect">
              <a:avLst/>
            </a:prstGeom>
          </p:spPr>
          <p:txBody>
            <a:bodyPr wrap="square">
              <a:spAutoFit/>
            </a:bodyPr>
            <a:lstStyle/>
            <a:p>
              <a:pPr algn="ctr" rtl="0" eaLnBrk="0" fontAlgn="base" hangingPunct="0">
                <a:lnSpc>
                  <a:spcPct val="150000"/>
                </a:lnSpc>
                <a:spcBef>
                  <a:spcPct val="0"/>
                </a:spcBef>
                <a:spcAft>
                  <a:spcPct val="0"/>
                </a:spcAft>
              </a:pPr>
              <a:r>
                <a:rPr lang="it-IT"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Lavorare sulla responsabilità diffusa</a:t>
              </a:r>
            </a:p>
          </p:txBody>
        </p:sp>
      </p:grpSp>
      <p:grpSp>
        <p:nvGrpSpPr>
          <p:cNvPr id="11" name="Gruppo 10">
            <a:extLst>
              <a:ext uri="{FF2B5EF4-FFF2-40B4-BE49-F238E27FC236}">
                <a16:creationId xmlns:a16="http://schemas.microsoft.com/office/drawing/2014/main" id="{B73567B8-FF86-DEAF-1A6C-16CEE85009CC}"/>
              </a:ext>
            </a:extLst>
          </p:cNvPr>
          <p:cNvGrpSpPr/>
          <p:nvPr/>
        </p:nvGrpSpPr>
        <p:grpSpPr>
          <a:xfrm>
            <a:off x="1761759" y="1329769"/>
            <a:ext cx="3991309" cy="884687"/>
            <a:chOff x="1761759" y="1329769"/>
            <a:chExt cx="3991309" cy="884687"/>
          </a:xfrm>
        </p:grpSpPr>
        <p:pic>
          <p:nvPicPr>
            <p:cNvPr id="14" name="Immagine 13" descr="Immagine che contiene schermata, nero, design&#10;&#10;Il contenuto generato dall'IA potrebbe non essere corretto.">
              <a:extLst>
                <a:ext uri="{FF2B5EF4-FFF2-40B4-BE49-F238E27FC236}">
                  <a16:creationId xmlns:a16="http://schemas.microsoft.com/office/drawing/2014/main" id="{43A72BCB-ECA8-CFC4-6BE4-2D7008B52DEA}"/>
                </a:ext>
              </a:extLst>
            </p:cNvPr>
            <p:cNvPicPr>
              <a:picLocks noChangeAspect="1"/>
            </p:cNvPicPr>
            <p:nvPr/>
          </p:nvPicPr>
          <p:blipFill>
            <a:blip r:embed="rId7" cstate="print">
              <a:extLst>
                <a:ext uri="{28A0092B-C50C-407E-A947-70E740481C1C}">
                  <a14:useLocalDpi xmlns:a14="http://schemas.microsoft.com/office/drawing/2010/main" val="0"/>
                </a:ext>
              </a:extLst>
            </a:blip>
            <a:srcRect l="8556" t="23611" r="63992" b="62446"/>
            <a:stretch/>
          </p:blipFill>
          <p:spPr>
            <a:xfrm>
              <a:off x="1761759" y="1329769"/>
              <a:ext cx="3991309" cy="884687"/>
            </a:xfrm>
            <a:prstGeom prst="rect">
              <a:avLst/>
            </a:prstGeom>
          </p:spPr>
        </p:pic>
        <p:sp>
          <p:nvSpPr>
            <p:cNvPr id="15" name="object 6">
              <a:extLst>
                <a:ext uri="{FF2B5EF4-FFF2-40B4-BE49-F238E27FC236}">
                  <a16:creationId xmlns:a16="http://schemas.microsoft.com/office/drawing/2014/main" id="{09A217A5-3E78-568F-80D2-2589F92FA44D}"/>
                </a:ext>
              </a:extLst>
            </p:cNvPr>
            <p:cNvSpPr txBox="1"/>
            <p:nvPr/>
          </p:nvSpPr>
          <p:spPr>
            <a:xfrm>
              <a:off x="1828330" y="1541255"/>
              <a:ext cx="3612826"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Gli elementi vincenti</a:t>
              </a:r>
              <a:endParaRPr sz="2200" dirty="0">
                <a:solidFill>
                  <a:srgbClr val="1669AA"/>
                </a:solidFill>
                <a:latin typeface="Tahoma"/>
                <a:cs typeface="Tahoma"/>
              </a:endParaRPr>
            </a:p>
          </p:txBody>
        </p:sp>
      </p:grpSp>
      <p:sp>
        <p:nvSpPr>
          <p:cNvPr id="18" name="Rettangolo 17">
            <a:extLst>
              <a:ext uri="{FF2B5EF4-FFF2-40B4-BE49-F238E27FC236}">
                <a16:creationId xmlns:a16="http://schemas.microsoft.com/office/drawing/2014/main" id="{538D4167-4279-3838-34BB-2544947DFA94}"/>
              </a:ext>
            </a:extLst>
          </p:cNvPr>
          <p:cNvSpPr/>
          <p:nvPr/>
        </p:nvSpPr>
        <p:spPr>
          <a:xfrm>
            <a:off x="5739787" y="3610686"/>
            <a:ext cx="2247821" cy="433132"/>
          </a:xfrm>
          <a:prstGeom prst="rect">
            <a:avLst/>
          </a:prstGeom>
        </p:spPr>
        <p:txBody>
          <a:bodyPr wrap="square">
            <a:spAutoFit/>
          </a:bodyPr>
          <a:lstStyle/>
          <a:p>
            <a:pPr marR="0" lvl="0" algn="just" defTabSz="914400" rtl="0" eaLnBrk="0" fontAlgn="base" latinLnBrk="0" hangingPunct="0">
              <a:spcBef>
                <a:spcPct val="0"/>
              </a:spcBef>
              <a:spcAft>
                <a:spcPct val="0"/>
              </a:spcAft>
              <a:buClrTx/>
              <a:buSzTx/>
              <a:tabLst/>
            </a:pPr>
            <a:endParaRPr kumimoji="0" lang="it-IT" altLang="it-IT" sz="400" b="0" i="0" u="none" strike="noStrike" cap="none" normalizeH="0" baseline="0" dirty="0">
              <a:ln>
                <a:noFill/>
              </a:ln>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p>
            <a:pPr algn="ctr" rtl="0" eaLnBrk="0" fontAlgn="base" hangingPunct="0">
              <a:lnSpc>
                <a:spcPct val="150000"/>
              </a:lnSpc>
              <a:spcBef>
                <a:spcPct val="0"/>
              </a:spcBef>
              <a:spcAft>
                <a:spcPct val="0"/>
              </a:spcAft>
            </a:pPr>
            <a:r>
              <a:rPr lang="it-IT" sz="14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Preparare i tutor aziendali</a:t>
            </a:r>
          </a:p>
        </p:txBody>
      </p:sp>
      <p:pic>
        <p:nvPicPr>
          <p:cNvPr id="21" name="Immagine 20" descr="Immagine che contiene cerchio, Policromia, oscurità&#10;&#10;Il contenuto generato dall'IA potrebbe non essere corretto.">
            <a:extLst>
              <a:ext uri="{FF2B5EF4-FFF2-40B4-BE49-F238E27FC236}">
                <a16:creationId xmlns:a16="http://schemas.microsoft.com/office/drawing/2014/main" id="{DF0CDEAB-FF77-2D86-68D5-6FB7467937AD}"/>
              </a:ext>
            </a:extLst>
          </p:cNvPr>
          <p:cNvPicPr>
            <a:picLocks noChangeAspect="1"/>
          </p:cNvPicPr>
          <p:nvPr/>
        </p:nvPicPr>
        <p:blipFill>
          <a:blip r:embed="rId8" cstate="print">
            <a:extLst>
              <a:ext uri="{28A0092B-C50C-407E-A947-70E740481C1C}">
                <a14:useLocalDpi xmlns:a14="http://schemas.microsoft.com/office/drawing/2010/main" val="0"/>
              </a:ext>
            </a:extLst>
          </a:blip>
          <a:srcRect l="23611" t="19581" r="30311" b="19417"/>
          <a:stretch/>
        </p:blipFill>
        <p:spPr>
          <a:xfrm>
            <a:off x="3398014" y="2323521"/>
            <a:ext cx="4330739" cy="1165342"/>
          </a:xfrm>
          <a:prstGeom prst="rect">
            <a:avLst/>
          </a:prstGeom>
        </p:spPr>
      </p:pic>
    </p:spTree>
    <p:extLst>
      <p:ext uri="{BB962C8B-B14F-4D97-AF65-F5344CB8AC3E}">
        <p14:creationId xmlns:p14="http://schemas.microsoft.com/office/powerpoint/2010/main" val="2838271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5"/>
          <a:stretch>
            <a:fillRect/>
          </a:stretch>
        </p:blipFill>
        <p:spPr>
          <a:xfrm>
            <a:off x="7129676" y="111925"/>
            <a:ext cx="1306534" cy="446386"/>
          </a:xfrm>
          <a:prstGeom prst="rect">
            <a:avLst/>
          </a:prstGeom>
        </p:spPr>
      </p:pic>
      <p:sp>
        <p:nvSpPr>
          <p:cNvPr id="3" name="Rettangolo 2">
            <a:extLst>
              <a:ext uri="{FF2B5EF4-FFF2-40B4-BE49-F238E27FC236}">
                <a16:creationId xmlns:a16="http://schemas.microsoft.com/office/drawing/2014/main" id="{333C7789-BF17-46EA-A15D-67AC42EF8F3F}"/>
              </a:ext>
            </a:extLst>
          </p:cNvPr>
          <p:cNvSpPr/>
          <p:nvPr/>
        </p:nvSpPr>
        <p:spPr>
          <a:xfrm>
            <a:off x="1828331" y="1512700"/>
            <a:ext cx="7728957" cy="3096000"/>
          </a:xfrm>
          <a:prstGeom prst="rect">
            <a:avLst/>
          </a:prstGeom>
        </p:spPr>
        <p:txBody>
          <a:bodyPr wrap="square">
            <a:spAutoFit/>
          </a:bodyPr>
          <a:lstStyle/>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 ragazza proveniente dalla Romania con bassa scolarizzazione, presa in carico inizialmente dall’unità di strada è arrivata da noi di Mestieri Lombardia tramite il Centro Come grazie ad una progettazione dedicata a donne con fragilità.</a:t>
            </a:r>
          </a:p>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 primi colloqui sono stati complessi poiché, pur ammettendo di avere "difficoltà linguistiche", mi colpì una sua frase: "Non so fare e non ho mai fatto il biglietto dei mezzi pubblici". Questa frase rivelava una grande insicurezza e mancanza di autonomia.</a:t>
            </a:r>
          </a:p>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Abbiamo subito avviato un percorso con il Centro Come che unisse il tutoraggio linguistico e educativo all'accompagnamento al lavoro.</a:t>
            </a:r>
          </a:p>
        </p:txBody>
      </p:sp>
      <p:sp>
        <p:nvSpPr>
          <p:cNvPr id="2" name="object 6">
            <a:extLst>
              <a:ext uri="{FF2B5EF4-FFF2-40B4-BE49-F238E27FC236}">
                <a16:creationId xmlns:a16="http://schemas.microsoft.com/office/drawing/2014/main" id="{4969AAC5-DA03-F845-82BC-3081DEB61F28}"/>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Due storie 1/2</a:t>
            </a:r>
            <a:endParaRPr sz="2800" dirty="0">
              <a:solidFill>
                <a:srgbClr val="1669AA"/>
              </a:solidFill>
              <a:latin typeface="Tahoma"/>
              <a:cs typeface="Tahoma"/>
            </a:endParaRPr>
          </a:p>
        </p:txBody>
      </p:sp>
    </p:spTree>
    <p:extLst>
      <p:ext uri="{BB962C8B-B14F-4D97-AF65-F5344CB8AC3E}">
        <p14:creationId xmlns:p14="http://schemas.microsoft.com/office/powerpoint/2010/main" val="3217949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5"/>
          <a:stretch>
            <a:fillRect/>
          </a:stretch>
        </p:blipFill>
        <p:spPr>
          <a:xfrm>
            <a:off x="7129676" y="111925"/>
            <a:ext cx="1306534" cy="446386"/>
          </a:xfrm>
          <a:prstGeom prst="rect">
            <a:avLst/>
          </a:prstGeom>
        </p:spPr>
      </p:pic>
      <p:sp>
        <p:nvSpPr>
          <p:cNvPr id="3" name="Rettangolo 2">
            <a:extLst>
              <a:ext uri="{FF2B5EF4-FFF2-40B4-BE49-F238E27FC236}">
                <a16:creationId xmlns:a16="http://schemas.microsoft.com/office/drawing/2014/main" id="{333C7789-BF17-46EA-A15D-67AC42EF8F3F}"/>
              </a:ext>
            </a:extLst>
          </p:cNvPr>
          <p:cNvSpPr/>
          <p:nvPr/>
        </p:nvSpPr>
        <p:spPr>
          <a:xfrm>
            <a:off x="1828331" y="1653936"/>
            <a:ext cx="7725600" cy="2813527"/>
          </a:xfrm>
          <a:prstGeom prst="rect">
            <a:avLst/>
          </a:prstGeom>
        </p:spPr>
        <p:txBody>
          <a:bodyPr wrap="square">
            <a:spAutoFit/>
          </a:bodyPr>
          <a:lstStyle/>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 fatto, L. avvia un percorso di tirocinio e in parallelo un tutoraggio linguistico mirato alla conoscenza delle “parole tecniche del lavoro”.</a:t>
            </a:r>
            <a:endParaRPr lang="it-IT" sz="8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Gradualmente emerge che il tutoraggio linguistico ed educativo non solo portava miglioramenti in termini di arricchimento del vocabolario ma diventava un momento di osservazione, rafforzamento dell’autostima e dello sviluppo di autonomia.</a:t>
            </a:r>
            <a:endParaRPr lang="it-IT" sz="8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Unitamente ai nostri colloqui di monitoraggio e al continuo lavoro in rete, L. è riuscita ad ottenere un contratto prima a tempo determinato e successivamente a tempo indeterminato”.</a:t>
            </a:r>
          </a:p>
        </p:txBody>
      </p:sp>
      <p:sp>
        <p:nvSpPr>
          <p:cNvPr id="2" name="object 6">
            <a:extLst>
              <a:ext uri="{FF2B5EF4-FFF2-40B4-BE49-F238E27FC236}">
                <a16:creationId xmlns:a16="http://schemas.microsoft.com/office/drawing/2014/main" id="{75D9AE5B-B0B6-E6C2-2578-8E40BA872E9C}"/>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Due storie 1/2</a:t>
            </a:r>
            <a:endParaRPr sz="2800" dirty="0">
              <a:solidFill>
                <a:srgbClr val="1669AA"/>
              </a:solidFill>
              <a:latin typeface="Tahoma"/>
              <a:cs typeface="Tahoma"/>
            </a:endParaRPr>
          </a:p>
        </p:txBody>
      </p:sp>
    </p:spTree>
    <p:extLst>
      <p:ext uri="{BB962C8B-B14F-4D97-AF65-F5344CB8AC3E}">
        <p14:creationId xmlns:p14="http://schemas.microsoft.com/office/powerpoint/2010/main" val="402046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5"/>
          <a:stretch>
            <a:fillRect/>
          </a:stretch>
        </p:blipFill>
        <p:spPr>
          <a:xfrm>
            <a:off x="7129676" y="111925"/>
            <a:ext cx="1306534" cy="446386"/>
          </a:xfrm>
          <a:prstGeom prst="rect">
            <a:avLst/>
          </a:prstGeom>
        </p:spPr>
      </p:pic>
      <p:sp>
        <p:nvSpPr>
          <p:cNvPr id="3" name="Rettangolo 2">
            <a:extLst>
              <a:ext uri="{FF2B5EF4-FFF2-40B4-BE49-F238E27FC236}">
                <a16:creationId xmlns:a16="http://schemas.microsoft.com/office/drawing/2014/main" id="{333C7789-BF17-46EA-A15D-67AC42EF8F3F}"/>
              </a:ext>
            </a:extLst>
          </p:cNvPr>
          <p:cNvSpPr/>
          <p:nvPr/>
        </p:nvSpPr>
        <p:spPr>
          <a:xfrm>
            <a:off x="1802460" y="1841500"/>
            <a:ext cx="7772400" cy="2710935"/>
          </a:xfrm>
          <a:prstGeom prst="rect">
            <a:avLst/>
          </a:prstGeom>
        </p:spPr>
        <p:txBody>
          <a:bodyPr wrap="square">
            <a:spAutoFit/>
          </a:bodyPr>
          <a:lstStyle/>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 una giovane ragazza nigeriana con una passione profonda per la cucina, è stata segnalata a noi per intraprendere un percorso che la potesse inserire nel mondo del lavoro. Il suo sogno di lavorare nel settore della ristorazione prende forma con un tirocinio mirato all’assunzione, a cui si è aggiunto un percorso di lingua italiana (L2), per aiutarla a superare le difficoltà linguistiche.</a:t>
            </a:r>
            <a:endParaRPr lang="it-IT" sz="10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Durante il tirocinio, è emerso un aspetto importante: R. aveva delle difficoltà a lavorare la domenica, in quanto per motivi religiosi, quella giornata è per lei un momento sacro. </a:t>
            </a:r>
          </a:p>
        </p:txBody>
      </p:sp>
      <p:sp>
        <p:nvSpPr>
          <p:cNvPr id="2" name="object 6">
            <a:extLst>
              <a:ext uri="{FF2B5EF4-FFF2-40B4-BE49-F238E27FC236}">
                <a16:creationId xmlns:a16="http://schemas.microsoft.com/office/drawing/2014/main" id="{33F3020F-8B92-CAAA-A368-4DDE19817D18}"/>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Due storie 2/2</a:t>
            </a:r>
            <a:endParaRPr sz="2800" dirty="0">
              <a:solidFill>
                <a:srgbClr val="1669AA"/>
              </a:solidFill>
              <a:latin typeface="Tahoma"/>
              <a:cs typeface="Tahoma"/>
            </a:endParaRPr>
          </a:p>
        </p:txBody>
      </p:sp>
    </p:spTree>
    <p:extLst>
      <p:ext uri="{BB962C8B-B14F-4D97-AF65-F5344CB8AC3E}">
        <p14:creationId xmlns:p14="http://schemas.microsoft.com/office/powerpoint/2010/main" val="4132915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8">
            <a:extLst>
              <a:ext uri="{FF2B5EF4-FFF2-40B4-BE49-F238E27FC236}">
                <a16:creationId xmlns:a16="http://schemas.microsoft.com/office/drawing/2014/main" id="{94D90A46-43E8-639B-88EC-52FA16CF177D}"/>
              </a:ext>
            </a:extLst>
          </p:cNvPr>
          <p:cNvGrpSpPr/>
          <p:nvPr/>
        </p:nvGrpSpPr>
        <p:grpSpPr>
          <a:xfrm>
            <a:off x="8489156" y="100530"/>
            <a:ext cx="3733800" cy="546452"/>
            <a:chOff x="2049311" y="314875"/>
            <a:chExt cx="5370337" cy="700368"/>
          </a:xfrm>
        </p:grpSpPr>
        <p:sp>
          <p:nvSpPr>
            <p:cNvPr id="5" name="object 9">
              <a:extLst>
                <a:ext uri="{FF2B5EF4-FFF2-40B4-BE49-F238E27FC236}">
                  <a16:creationId xmlns:a16="http://schemas.microsoft.com/office/drawing/2014/main" id="{8FB4F22B-35B3-175F-2FFC-814C603215DF}"/>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1389604-5FD1-476C-ED73-A004C931576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BB97A50-16AC-0317-D0F3-CDDBF34C29BA}"/>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5DC5CF91-AF9E-0ABC-7291-DC79CAC25082}"/>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6" name="Immagine 5">
            <a:extLst>
              <a:ext uri="{FF2B5EF4-FFF2-40B4-BE49-F238E27FC236}">
                <a16:creationId xmlns:a16="http://schemas.microsoft.com/office/drawing/2014/main" id="{DEDAAA77-F140-4AE0-9169-0052037D9370}"/>
              </a:ext>
            </a:extLst>
          </p:cNvPr>
          <p:cNvPicPr>
            <a:picLocks noChangeAspect="1"/>
          </p:cNvPicPr>
          <p:nvPr/>
        </p:nvPicPr>
        <p:blipFill>
          <a:blip r:embed="rId5"/>
          <a:stretch>
            <a:fillRect/>
          </a:stretch>
        </p:blipFill>
        <p:spPr>
          <a:xfrm>
            <a:off x="7129676" y="111925"/>
            <a:ext cx="1306534" cy="446386"/>
          </a:xfrm>
          <a:prstGeom prst="rect">
            <a:avLst/>
          </a:prstGeom>
        </p:spPr>
      </p:pic>
      <p:sp>
        <p:nvSpPr>
          <p:cNvPr id="3" name="Rettangolo 2">
            <a:extLst>
              <a:ext uri="{FF2B5EF4-FFF2-40B4-BE49-F238E27FC236}">
                <a16:creationId xmlns:a16="http://schemas.microsoft.com/office/drawing/2014/main" id="{333C7789-BF17-46EA-A15D-67AC42EF8F3F}"/>
              </a:ext>
            </a:extLst>
          </p:cNvPr>
          <p:cNvSpPr/>
          <p:nvPr/>
        </p:nvSpPr>
        <p:spPr>
          <a:xfrm>
            <a:off x="1828331" y="1795000"/>
            <a:ext cx="7772400" cy="2403158"/>
          </a:xfrm>
          <a:prstGeom prst="rect">
            <a:avLst/>
          </a:prstGeom>
        </p:spPr>
        <p:txBody>
          <a:bodyPr wrap="square">
            <a:spAutoFit/>
          </a:bodyPr>
          <a:lstStyle/>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Comprendendo l'importanza di rispettare la sua religione, in collaborazione con il Centro Come, abbiamo chiesto l'intervento di una mediatrice culturale, affinché l'informazione venisse trasmessa in modo chiaro e senza barriere, creando un setting che fosse accogliente e rispettoso.</a:t>
            </a:r>
          </a:p>
          <a:p>
            <a:pPr marL="0" marR="0" lvl="1" indent="0" algn="just" defTabSz="914400" eaLnBrk="1" fontAlgn="auto" latinLnBrk="0" hangingPunct="1">
              <a:spcBef>
                <a:spcPts val="0"/>
              </a:spcBef>
              <a:spcAft>
                <a:spcPts val="800"/>
              </a:spcAft>
              <a:buClrTx/>
              <a:buSzTx/>
              <a:buFontTx/>
              <a:buNone/>
              <a:tabLst/>
              <a:defRPr/>
            </a:pPr>
            <a:endParaRPr lang="it-IT" sz="1000"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marR="0" lvl="1" indent="0" algn="just" defTabSz="914400" eaLnBrk="1" fontAlgn="auto" latinLnBrk="0" hangingPunct="1">
              <a:lnSpc>
                <a:spcPts val="2200"/>
              </a:lnSpc>
              <a:spcBef>
                <a:spcPts val="0"/>
              </a:spcBef>
              <a:spcAft>
                <a:spcPts val="800"/>
              </a:spcAft>
              <a:buClrTx/>
              <a:buSzTx/>
              <a:buFontTx/>
              <a:buNone/>
              <a:tabLst/>
              <a:defRPr/>
            </a:pPr>
            <a:r>
              <a:rPr lang="it-IT" kern="1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Oggi, R. è riuscita a trovare un equilibrio. Lavora anche la domenica, ma ha trovato il modo di dedicare il giusto tempo alla sua fede, riuscendo quindi a conciliare passione professionale e valori personali.”</a:t>
            </a:r>
          </a:p>
        </p:txBody>
      </p:sp>
      <p:sp>
        <p:nvSpPr>
          <p:cNvPr id="8" name="object 6">
            <a:extLst>
              <a:ext uri="{FF2B5EF4-FFF2-40B4-BE49-F238E27FC236}">
                <a16:creationId xmlns:a16="http://schemas.microsoft.com/office/drawing/2014/main" id="{96A1CD56-D18B-1E31-EF2B-8F19D271925C}"/>
              </a:ext>
            </a:extLst>
          </p:cNvPr>
          <p:cNvSpPr txBox="1"/>
          <p:nvPr/>
        </p:nvSpPr>
        <p:spPr>
          <a:xfrm>
            <a:off x="1828331" y="633456"/>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Due storie 2/2</a:t>
            </a:r>
            <a:endParaRPr sz="2800" dirty="0">
              <a:solidFill>
                <a:srgbClr val="1669AA"/>
              </a:solidFill>
              <a:latin typeface="Tahoma"/>
              <a:cs typeface="Tahoma"/>
            </a:endParaRPr>
          </a:p>
        </p:txBody>
      </p:sp>
    </p:spTree>
    <p:extLst>
      <p:ext uri="{BB962C8B-B14F-4D97-AF65-F5344CB8AC3E}">
        <p14:creationId xmlns:p14="http://schemas.microsoft.com/office/powerpoint/2010/main" val="2089792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0461A-A726-8C08-271A-399C2D9B0863}"/>
            </a:ext>
          </a:extLst>
        </p:cNvPr>
        <p:cNvGrpSpPr/>
        <p:nvPr/>
      </p:nvGrpSpPr>
      <p:grpSpPr>
        <a:xfrm>
          <a:off x="0" y="0"/>
          <a:ext cx="0" cy="0"/>
          <a:chOff x="0" y="0"/>
          <a:chExt cx="0" cy="0"/>
        </a:xfrm>
      </p:grpSpPr>
      <p:sp>
        <p:nvSpPr>
          <p:cNvPr id="14" name="object 2">
            <a:extLst>
              <a:ext uri="{FF2B5EF4-FFF2-40B4-BE49-F238E27FC236}">
                <a16:creationId xmlns:a16="http://schemas.microsoft.com/office/drawing/2014/main" id="{86CBA4B6-05AA-B787-18EE-887EF0AE4F45}"/>
              </a:ext>
            </a:extLst>
          </p:cNvPr>
          <p:cNvSpPr txBox="1"/>
          <p:nvPr/>
        </p:nvSpPr>
        <p:spPr>
          <a:xfrm>
            <a:off x="2316956" y="2560508"/>
            <a:ext cx="7010400" cy="1000384"/>
          </a:xfrm>
          <a:prstGeom prst="rect">
            <a:avLst/>
          </a:prstGeom>
        </p:spPr>
        <p:txBody>
          <a:bodyPr vert="horz" wrap="square" lIns="0" tIns="15349" rIns="0" bIns="0" rtlCol="0">
            <a:spAutoFit/>
          </a:bodyPr>
          <a:lstStyle/>
          <a:p>
            <a:pPr algn="just">
              <a:lnSpc>
                <a:spcPct val="150000"/>
              </a:lnSpc>
            </a:pPr>
            <a:r>
              <a:rPr lang="it-IT" sz="2000" i="1" dirty="0">
                <a:solidFill>
                  <a:srgbClr val="1E9CB4"/>
                </a:solidFill>
                <a:latin typeface="Tahoma" panose="020B0604030504040204" pitchFamily="34" charset="0"/>
                <a:ea typeface="Tahoma" panose="020B0604030504040204" pitchFamily="34" charset="0"/>
                <a:cs typeface="Tahoma" panose="020B0604030504040204" pitchFamily="34" charset="0"/>
              </a:rPr>
              <a:t>Il tutoraggio educativo</a:t>
            </a:r>
          </a:p>
          <a:p>
            <a:pPr algn="just"/>
            <a:endParaRPr lang="it-IT" sz="1000" i="1" dirty="0">
              <a:solidFill>
                <a:srgbClr val="1E9CB4"/>
              </a:solidFill>
              <a:latin typeface="Tahoma" panose="020B0604030504040204" pitchFamily="34" charset="0"/>
              <a:ea typeface="Tahoma" panose="020B0604030504040204" pitchFamily="34" charset="0"/>
              <a:cs typeface="Tahoma" panose="020B0604030504040204" pitchFamily="34" charset="0"/>
            </a:endParaRPr>
          </a:p>
          <a:p>
            <a:pPr algn="just"/>
            <a:r>
              <a:rPr lang="it-IT"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Dottoressa Chiara Bighiani, Centro Come Farsi Prossimo Onlus</a:t>
            </a:r>
          </a:p>
          <a:p>
            <a:pPr algn="just"/>
            <a:endParaRPr lang="it-IT" sz="800" i="1" dirty="0">
              <a:solidFill>
                <a:srgbClr val="1E9CB4"/>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object 8">
            <a:extLst>
              <a:ext uri="{FF2B5EF4-FFF2-40B4-BE49-F238E27FC236}">
                <a16:creationId xmlns:a16="http://schemas.microsoft.com/office/drawing/2014/main" id="{3B701502-4175-F941-7AB9-F5D6D5201988}"/>
              </a:ext>
            </a:extLst>
          </p:cNvPr>
          <p:cNvGrpSpPr/>
          <p:nvPr/>
        </p:nvGrpSpPr>
        <p:grpSpPr>
          <a:xfrm>
            <a:off x="8469073" y="88900"/>
            <a:ext cx="3733800" cy="546452"/>
            <a:chOff x="2049311" y="314875"/>
            <a:chExt cx="5370337" cy="700368"/>
          </a:xfrm>
        </p:grpSpPr>
        <p:sp>
          <p:nvSpPr>
            <p:cNvPr id="4" name="object 9">
              <a:extLst>
                <a:ext uri="{FF2B5EF4-FFF2-40B4-BE49-F238E27FC236}">
                  <a16:creationId xmlns:a16="http://schemas.microsoft.com/office/drawing/2014/main" id="{42D98A4B-1BA0-DE31-52A5-9FDE8E0D08DD}"/>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5" name="object 10">
              <a:extLst>
                <a:ext uri="{FF2B5EF4-FFF2-40B4-BE49-F238E27FC236}">
                  <a16:creationId xmlns:a16="http://schemas.microsoft.com/office/drawing/2014/main" id="{C1BEDF35-5E77-BB39-C0B7-84146CE5241F}"/>
                </a:ext>
              </a:extLst>
            </p:cNvPr>
            <p:cNvPicPr/>
            <p:nvPr/>
          </p:nvPicPr>
          <p:blipFill>
            <a:blip r:embed="rId2" cstate="print"/>
            <a:stretch>
              <a:fillRect/>
            </a:stretch>
          </p:blipFill>
          <p:spPr>
            <a:xfrm>
              <a:off x="3977931" y="314875"/>
              <a:ext cx="1144303" cy="700368"/>
            </a:xfrm>
            <a:prstGeom prst="rect">
              <a:avLst/>
            </a:prstGeom>
          </p:spPr>
        </p:pic>
        <p:pic>
          <p:nvPicPr>
            <p:cNvPr id="7" name="object 11">
              <a:extLst>
                <a:ext uri="{FF2B5EF4-FFF2-40B4-BE49-F238E27FC236}">
                  <a16:creationId xmlns:a16="http://schemas.microsoft.com/office/drawing/2014/main" id="{ED971740-C978-1C59-EF13-A82B8FDCE31F}"/>
                </a:ext>
              </a:extLst>
            </p:cNvPr>
            <p:cNvPicPr/>
            <p:nvPr/>
          </p:nvPicPr>
          <p:blipFill>
            <a:blip r:embed="rId3" cstate="print"/>
            <a:stretch>
              <a:fillRect/>
            </a:stretch>
          </p:blipFill>
          <p:spPr>
            <a:xfrm>
              <a:off x="2049311" y="329479"/>
              <a:ext cx="1013484" cy="668428"/>
            </a:xfrm>
            <a:prstGeom prst="rect">
              <a:avLst/>
            </a:prstGeom>
          </p:spPr>
        </p:pic>
        <p:sp>
          <p:nvSpPr>
            <p:cNvPr id="15" name="object 18">
              <a:extLst>
                <a:ext uri="{FF2B5EF4-FFF2-40B4-BE49-F238E27FC236}">
                  <a16:creationId xmlns:a16="http://schemas.microsoft.com/office/drawing/2014/main" id="{D3F2A253-0BCA-B0EC-8FEA-8D4F908EBB86}"/>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2412435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09517" y="2298700"/>
            <a:ext cx="7570239" cy="1811888"/>
          </a:xfrm>
          <a:prstGeom prst="rect">
            <a:avLst/>
          </a:prstGeom>
        </p:spPr>
        <p:txBody>
          <a:bodyPr vert="horz" wrap="square" lIns="0" tIns="15349" rIns="0" bIns="0" rtlCol="0">
            <a:spAutoFit/>
          </a:bodyPr>
          <a:lstStyle/>
          <a:p>
            <a:pPr marL="15349" algn="just">
              <a:lnSpc>
                <a:spcPct val="150000"/>
              </a:lnSpc>
              <a:spcBef>
                <a:spcPts val="121"/>
              </a:spcBef>
            </a:pPr>
            <a:r>
              <a:rPr lang="it-IT" sz="16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Il modello di tutoring educativo è realizzato da una </a:t>
            </a:r>
            <a:r>
              <a:rPr lang="it-IT" sz="1600" dirty="0">
                <a:solidFill>
                  <a:srgbClr val="1E9CB4"/>
                </a:solidFill>
                <a:effectLst/>
                <a:latin typeface="Tahoma" panose="020B0604030504040204" pitchFamily="34" charset="0"/>
                <a:ea typeface="Tahoma" panose="020B0604030504040204" pitchFamily="34" charset="0"/>
                <a:cs typeface="Tahoma" panose="020B0604030504040204" pitchFamily="34" charset="0"/>
              </a:rPr>
              <a:t>figura educativa </a:t>
            </a:r>
            <a:r>
              <a:rPr lang="it-IT" sz="16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che </a:t>
            </a:r>
            <a:r>
              <a:rPr lang="it-IT" sz="1600" dirty="0">
                <a:solidFill>
                  <a:srgbClr val="1E9CB4"/>
                </a:solidFill>
                <a:effectLst/>
                <a:latin typeface="Tahoma" panose="020B0604030504040204" pitchFamily="34" charset="0"/>
                <a:ea typeface="Tahoma" panose="020B0604030504040204" pitchFamily="34" charset="0"/>
                <a:cs typeface="Tahoma" panose="020B0604030504040204" pitchFamily="34" charset="0"/>
              </a:rPr>
              <a:t>accompagna</a:t>
            </a:r>
            <a:r>
              <a:rPr lang="it-IT" sz="16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il beneficiario durante il suo percorso formativo e di inserimento lavorativo e svolge attività di </a:t>
            </a:r>
            <a:r>
              <a:rPr lang="it-IT" sz="1600" dirty="0">
                <a:solidFill>
                  <a:srgbClr val="1E9CB4"/>
                </a:solidFill>
                <a:effectLst/>
                <a:latin typeface="Tahoma" panose="020B0604030504040204" pitchFamily="34" charset="0"/>
                <a:ea typeface="Tahoma" panose="020B0604030504040204" pitchFamily="34" charset="0"/>
                <a:cs typeface="Tahoma" panose="020B0604030504040204" pitchFamily="34" charset="0"/>
              </a:rPr>
              <a:t>raccordo</a:t>
            </a:r>
            <a:r>
              <a:rPr lang="it-IT" sz="16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it-IT" sz="1600" dirty="0">
                <a:solidFill>
                  <a:srgbClr val="1E9CB4"/>
                </a:solidFill>
                <a:effectLst/>
                <a:latin typeface="Tahoma" panose="020B0604030504040204" pitchFamily="34" charset="0"/>
                <a:ea typeface="Tahoma" panose="020B0604030504040204" pitchFamily="34" charset="0"/>
                <a:cs typeface="Tahoma" panose="020B0604030504040204" pitchFamily="34" charset="0"/>
              </a:rPr>
              <a:t>sintesi</a:t>
            </a:r>
            <a:r>
              <a:rPr lang="it-IT" sz="16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e </a:t>
            </a:r>
            <a:r>
              <a:rPr lang="it-IT" sz="1600" dirty="0">
                <a:solidFill>
                  <a:srgbClr val="1E9CB4"/>
                </a:solidFill>
                <a:effectLst/>
                <a:latin typeface="Tahoma" panose="020B0604030504040204" pitchFamily="34" charset="0"/>
                <a:ea typeface="Tahoma" panose="020B0604030504040204" pitchFamily="34" charset="0"/>
                <a:cs typeface="Tahoma" panose="020B0604030504040204" pitchFamily="34" charset="0"/>
              </a:rPr>
              <a:t>allineamento</a:t>
            </a:r>
            <a:r>
              <a:rPr lang="it-IT" sz="16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con le organizzazioni, gli enti e i professionisti che intervengono nelle differenti fasi del percorso verso l’autonomia. </a:t>
            </a:r>
            <a:endParaRPr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object 8">
            <a:extLst>
              <a:ext uri="{FF2B5EF4-FFF2-40B4-BE49-F238E27FC236}">
                <a16:creationId xmlns:a16="http://schemas.microsoft.com/office/drawing/2014/main" id="{04274692-C595-92D3-7297-0990B2927712}"/>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0FF63845-85DC-7F89-E099-3D25C8BC1CF8}"/>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D7D58B2B-E731-D073-55B4-2B76EEA2EA75}"/>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8B300291-B6DA-557F-46D6-5CB347D76A14}"/>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DEC26332-DC1E-EA5F-9AA7-A97C477AC930}"/>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8" name="object 6">
            <a:extLst>
              <a:ext uri="{FF2B5EF4-FFF2-40B4-BE49-F238E27FC236}">
                <a16:creationId xmlns:a16="http://schemas.microsoft.com/office/drawing/2014/main" id="{E56224EF-5639-14B7-2BAA-2CDBB641D219}"/>
              </a:ext>
            </a:extLst>
          </p:cNvPr>
          <p:cNvSpPr txBox="1"/>
          <p:nvPr/>
        </p:nvSpPr>
        <p:spPr>
          <a:xfrm>
            <a:off x="1828331" y="643915"/>
            <a:ext cx="3385846"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tutoring educativo</a:t>
            </a:r>
            <a:endParaRPr sz="2800" dirty="0">
              <a:solidFill>
                <a:srgbClr val="1669AA"/>
              </a:solidFill>
              <a:latin typeface="Tahoma"/>
              <a:cs typeface="Tahoma"/>
            </a:endParaRPr>
          </a:p>
        </p:txBody>
      </p:sp>
    </p:spTree>
    <p:extLst>
      <p:ext uri="{BB962C8B-B14F-4D97-AF65-F5344CB8AC3E}">
        <p14:creationId xmlns:p14="http://schemas.microsoft.com/office/powerpoint/2010/main" val="3799536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7EFA-19D5-6AE1-6321-1F35EF733A28}"/>
            </a:ext>
          </a:extLst>
        </p:cNvPr>
        <p:cNvGrpSpPr/>
        <p:nvPr/>
      </p:nvGrpSpPr>
      <p:grpSpPr>
        <a:xfrm>
          <a:off x="0" y="0"/>
          <a:ext cx="0" cy="0"/>
          <a:chOff x="0" y="0"/>
          <a:chExt cx="0" cy="0"/>
        </a:xfrm>
      </p:grpSpPr>
      <p:grpSp>
        <p:nvGrpSpPr>
          <p:cNvPr id="3" name="object 8">
            <a:extLst>
              <a:ext uri="{FF2B5EF4-FFF2-40B4-BE49-F238E27FC236}">
                <a16:creationId xmlns:a16="http://schemas.microsoft.com/office/drawing/2014/main" id="{2B2C192B-E8C8-64C9-51F2-31C8D6CDB2EF}"/>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12F839F9-5416-4E83-33C9-1D7571CE7375}"/>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F86FDA1-262D-9EFF-96D5-D78386D076D5}"/>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841B3522-7C8C-2127-117A-A924C5B42842}"/>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2C367CF7-5561-88EC-0E43-7AC3A7C0FFB3}"/>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grpSp>
        <p:nvGrpSpPr>
          <p:cNvPr id="39" name="Gruppo 38">
            <a:extLst>
              <a:ext uri="{FF2B5EF4-FFF2-40B4-BE49-F238E27FC236}">
                <a16:creationId xmlns:a16="http://schemas.microsoft.com/office/drawing/2014/main" id="{5135A7C5-837D-F44D-689C-AF66580F0976}"/>
              </a:ext>
            </a:extLst>
          </p:cNvPr>
          <p:cNvGrpSpPr/>
          <p:nvPr/>
        </p:nvGrpSpPr>
        <p:grpSpPr>
          <a:xfrm>
            <a:off x="1766269" y="1304441"/>
            <a:ext cx="4608000" cy="736743"/>
            <a:chOff x="1766269" y="1435416"/>
            <a:chExt cx="4608000" cy="736743"/>
          </a:xfrm>
        </p:grpSpPr>
        <p:pic>
          <p:nvPicPr>
            <p:cNvPr id="11" name="Immagine 10" descr="Immagine che contiene schermata, nero, design&#10;&#10;Il contenuto generato dall'IA potrebbe non essere corretto.">
              <a:extLst>
                <a:ext uri="{FF2B5EF4-FFF2-40B4-BE49-F238E27FC236}">
                  <a16:creationId xmlns:a16="http://schemas.microsoft.com/office/drawing/2014/main" id="{A8D0C7C2-47AD-C771-EC51-5E2DD1E477E7}"/>
                </a:ext>
              </a:extLst>
            </p:cNvPr>
            <p:cNvPicPr>
              <a:picLocks noChangeAspect="1"/>
            </p:cNvPicPr>
            <p:nvPr/>
          </p:nvPicPr>
          <p:blipFill>
            <a:blip r:embed="rId5" cstate="print">
              <a:extLst>
                <a:ext uri="{28A0092B-C50C-407E-A947-70E740481C1C}">
                  <a14:useLocalDpi xmlns:a14="http://schemas.microsoft.com/office/drawing/2010/main" val="0"/>
                </a:ext>
              </a:extLst>
            </a:blip>
            <a:srcRect l="8556" t="23611" r="63992" b="62446"/>
            <a:stretch/>
          </p:blipFill>
          <p:spPr>
            <a:xfrm>
              <a:off x="1766269" y="1435416"/>
              <a:ext cx="4608000" cy="736743"/>
            </a:xfrm>
            <a:prstGeom prst="rect">
              <a:avLst/>
            </a:prstGeom>
          </p:spPr>
        </p:pic>
        <p:sp>
          <p:nvSpPr>
            <p:cNvPr id="14" name="object 6">
              <a:extLst>
                <a:ext uri="{FF2B5EF4-FFF2-40B4-BE49-F238E27FC236}">
                  <a16:creationId xmlns:a16="http://schemas.microsoft.com/office/drawing/2014/main" id="{0FCE4384-D445-4B52-1375-4F0E246DC45C}"/>
                </a:ext>
              </a:extLst>
            </p:cNvPr>
            <p:cNvSpPr txBox="1"/>
            <p:nvPr/>
          </p:nvSpPr>
          <p:spPr>
            <a:xfrm>
              <a:off x="2004886" y="1599919"/>
              <a:ext cx="4071969" cy="323275"/>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In relazione al </a:t>
              </a:r>
              <a:r>
                <a:rPr lang="it-IT" sz="2000" i="1" dirty="0">
                  <a:solidFill>
                    <a:srgbClr val="1669AA"/>
                  </a:solidFill>
                  <a:latin typeface="Tahoma"/>
                  <a:cs typeface="Tahoma"/>
                </a:rPr>
                <a:t>percorso formativo</a:t>
              </a:r>
              <a:endParaRPr sz="2000" i="1" dirty="0">
                <a:solidFill>
                  <a:srgbClr val="1669AA"/>
                </a:solidFill>
                <a:latin typeface="Tahoma"/>
                <a:cs typeface="Tahoma"/>
              </a:endParaRPr>
            </a:p>
          </p:txBody>
        </p:sp>
      </p:grpSp>
      <p:grpSp>
        <p:nvGrpSpPr>
          <p:cNvPr id="40" name="Gruppo 39">
            <a:extLst>
              <a:ext uri="{FF2B5EF4-FFF2-40B4-BE49-F238E27FC236}">
                <a16:creationId xmlns:a16="http://schemas.microsoft.com/office/drawing/2014/main" id="{61404561-8F9C-E019-2761-CD91291F8859}"/>
              </a:ext>
            </a:extLst>
          </p:cNvPr>
          <p:cNvGrpSpPr/>
          <p:nvPr/>
        </p:nvGrpSpPr>
        <p:grpSpPr>
          <a:xfrm>
            <a:off x="1831031" y="2167490"/>
            <a:ext cx="2271625" cy="666952"/>
            <a:chOff x="6530281" y="765836"/>
            <a:chExt cx="2271625" cy="666952"/>
          </a:xfrm>
        </p:grpSpPr>
        <p:pic>
          <p:nvPicPr>
            <p:cNvPr id="21" name="Immagine 20" descr="Immagine che contiene schermata, design&#10;&#10;Il contenuto generato dall'IA potrebbe non essere corretto.">
              <a:extLst>
                <a:ext uri="{FF2B5EF4-FFF2-40B4-BE49-F238E27FC236}">
                  <a16:creationId xmlns:a16="http://schemas.microsoft.com/office/drawing/2014/main" id="{1AC75366-E9E1-2FDB-2C0E-27B3DE16878B}"/>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6530281" y="765836"/>
              <a:ext cx="2271625" cy="666952"/>
            </a:xfrm>
            <a:prstGeom prst="rect">
              <a:avLst/>
            </a:prstGeom>
          </p:spPr>
        </p:pic>
        <p:sp>
          <p:nvSpPr>
            <p:cNvPr id="23" name="CasellaDiTesto 22">
              <a:extLst>
                <a:ext uri="{FF2B5EF4-FFF2-40B4-BE49-F238E27FC236}">
                  <a16:creationId xmlns:a16="http://schemas.microsoft.com/office/drawing/2014/main" id="{878E5C79-FAF7-4F34-F1CB-253BDBB84D3B}"/>
                </a:ext>
              </a:extLst>
            </p:cNvPr>
            <p:cNvSpPr txBox="1"/>
            <p:nvPr/>
          </p:nvSpPr>
          <p:spPr>
            <a:xfrm>
              <a:off x="6764430" y="937730"/>
              <a:ext cx="1905000" cy="323165"/>
            </a:xfrm>
            <a:prstGeom prst="rect">
              <a:avLst/>
            </a:prstGeom>
            <a:noFill/>
          </p:spPr>
          <p:txBody>
            <a:bodyPr wrap="square" rtlCol="0">
              <a:spAutoFit/>
            </a:bodyPr>
            <a:lstStyle/>
            <a:p>
              <a:pPr algn="ctr"/>
              <a:r>
                <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preselezione</a:t>
              </a:r>
            </a:p>
          </p:txBody>
        </p:sp>
      </p:grpSp>
      <p:grpSp>
        <p:nvGrpSpPr>
          <p:cNvPr id="32" name="Gruppo 31">
            <a:extLst>
              <a:ext uri="{FF2B5EF4-FFF2-40B4-BE49-F238E27FC236}">
                <a16:creationId xmlns:a16="http://schemas.microsoft.com/office/drawing/2014/main" id="{F6ECBB80-B433-A42B-88D5-F8FB43C8E7B4}"/>
              </a:ext>
            </a:extLst>
          </p:cNvPr>
          <p:cNvGrpSpPr/>
          <p:nvPr/>
        </p:nvGrpSpPr>
        <p:grpSpPr>
          <a:xfrm>
            <a:off x="2004886" y="3996535"/>
            <a:ext cx="2271625" cy="666952"/>
            <a:chOff x="2066703" y="4023729"/>
            <a:chExt cx="2271625" cy="666952"/>
          </a:xfrm>
        </p:grpSpPr>
        <p:pic>
          <p:nvPicPr>
            <p:cNvPr id="27" name="Immagine 26" descr="Immagine che contiene schermata, design&#10;&#10;Il contenuto generato dall'IA potrebbe non essere corretto.">
              <a:extLst>
                <a:ext uri="{FF2B5EF4-FFF2-40B4-BE49-F238E27FC236}">
                  <a16:creationId xmlns:a16="http://schemas.microsoft.com/office/drawing/2014/main" id="{812AE7D0-A2B7-053D-5911-129E6D077A76}"/>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2066703" y="4023729"/>
              <a:ext cx="2271625" cy="666952"/>
            </a:xfrm>
            <a:prstGeom prst="rect">
              <a:avLst/>
            </a:prstGeom>
          </p:spPr>
        </p:pic>
        <p:sp>
          <p:nvSpPr>
            <p:cNvPr id="26" name="CasellaDiTesto 25">
              <a:extLst>
                <a:ext uri="{FF2B5EF4-FFF2-40B4-BE49-F238E27FC236}">
                  <a16:creationId xmlns:a16="http://schemas.microsoft.com/office/drawing/2014/main" id="{D855E43D-1E9E-8211-C524-4D597EB21850}"/>
                </a:ext>
              </a:extLst>
            </p:cNvPr>
            <p:cNvSpPr txBox="1"/>
            <p:nvPr/>
          </p:nvSpPr>
          <p:spPr>
            <a:xfrm>
              <a:off x="2194711" y="4187928"/>
              <a:ext cx="2015608" cy="323165"/>
            </a:xfrm>
            <a:prstGeom prst="rect">
              <a:avLst/>
            </a:prstGeom>
            <a:noFill/>
          </p:spPr>
          <p:txBody>
            <a:bodyPr wrap="square" rtlCol="0">
              <a:spAutoFit/>
            </a:bodyPr>
            <a:lstStyle/>
            <a:p>
              <a:pPr algn="ctr"/>
              <a:r>
                <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chiusura</a:t>
              </a:r>
            </a:p>
          </p:txBody>
        </p:sp>
      </p:grpSp>
      <p:sp>
        <p:nvSpPr>
          <p:cNvPr id="28" name="Rettangolo 27">
            <a:extLst>
              <a:ext uri="{FF2B5EF4-FFF2-40B4-BE49-F238E27FC236}">
                <a16:creationId xmlns:a16="http://schemas.microsoft.com/office/drawing/2014/main" id="{A6044F89-B2E5-F0B1-0B51-8E185EE168D3}"/>
              </a:ext>
            </a:extLst>
          </p:cNvPr>
          <p:cNvSpPr/>
          <p:nvPr/>
        </p:nvSpPr>
        <p:spPr>
          <a:xfrm>
            <a:off x="4480580" y="2223967"/>
            <a:ext cx="5171080" cy="553998"/>
          </a:xfrm>
          <a:prstGeom prst="rect">
            <a:avLst/>
          </a:prstGeom>
        </p:spPr>
        <p:txBody>
          <a:bodyPr wrap="square">
            <a:spAutoFit/>
          </a:bodyPr>
          <a:lstStyle/>
          <a:p>
            <a:pPr algn="just">
              <a:spcAft>
                <a:spcPts val="800"/>
              </a:spcAft>
            </a:pPr>
            <a:r>
              <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BIETTIVO: </a:t>
            </a:r>
            <a:r>
              <a:rPr lang="it-IT" sz="1500" dirty="0">
                <a:solidFill>
                  <a:srgbClr val="1E9CB4"/>
                </a:solidFill>
                <a:effectLst/>
                <a:latin typeface="Tahoma" panose="020B0604030504040204" pitchFamily="34" charset="0"/>
                <a:ea typeface="Tahoma" panose="020B0604030504040204" pitchFamily="34" charset="0"/>
                <a:cs typeface="Tahoma" panose="020B0604030504040204" pitchFamily="34" charset="0"/>
              </a:rPr>
              <a:t>individuare i beneficiari del progetto</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in collaborazione con gli operatori dei servizi di riferimento.</a:t>
            </a:r>
            <a:endParaRPr lang="it-IT" sz="1500" dirty="0">
              <a:solidFill>
                <a:srgbClr val="1E9CB4"/>
              </a:solidFill>
              <a:latin typeface="Tahoma" panose="020B0604030504040204" pitchFamily="34" charset="0"/>
              <a:ea typeface="Tahoma" panose="020B0604030504040204" pitchFamily="34" charset="0"/>
              <a:cs typeface="Tahoma" panose="020B0604030504040204" pitchFamily="34" charset="0"/>
            </a:endParaRPr>
          </a:p>
        </p:txBody>
      </p:sp>
      <p:sp>
        <p:nvSpPr>
          <p:cNvPr id="35" name="Rettangolo 34">
            <a:extLst>
              <a:ext uri="{FF2B5EF4-FFF2-40B4-BE49-F238E27FC236}">
                <a16:creationId xmlns:a16="http://schemas.microsoft.com/office/drawing/2014/main" id="{3B9F6A38-5A96-3D30-0281-390589615BBE}"/>
              </a:ext>
            </a:extLst>
          </p:cNvPr>
          <p:cNvSpPr/>
          <p:nvPr/>
        </p:nvSpPr>
        <p:spPr>
          <a:xfrm>
            <a:off x="4483233" y="3023437"/>
            <a:ext cx="5171080" cy="784830"/>
          </a:xfrm>
          <a:prstGeom prst="rect">
            <a:avLst/>
          </a:prstGeom>
        </p:spPr>
        <p:txBody>
          <a:bodyPr wrap="square">
            <a:spAutoFit/>
          </a:bodyPr>
          <a:lstStyle/>
          <a:p>
            <a:pPr algn="just">
              <a:spcAft>
                <a:spcPts val="800"/>
              </a:spcAft>
            </a:pPr>
            <a:r>
              <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OBIETTIVI</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it-IT" sz="1500" dirty="0">
                <a:solidFill>
                  <a:srgbClr val="1E9CB4"/>
                </a:solidFill>
                <a:effectLst/>
                <a:latin typeface="Tahoma" panose="020B0604030504040204" pitchFamily="34" charset="0"/>
                <a:ea typeface="Tahoma" panose="020B0604030504040204" pitchFamily="34" charset="0"/>
                <a:cs typeface="Tahoma" panose="020B0604030504040204" pitchFamily="34" charset="0"/>
              </a:rPr>
              <a:t>bilancio di competenze narrativo</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in collaborazione con la formatrice d'aula; </a:t>
            </a:r>
            <a:r>
              <a:rPr lang="it-IT" sz="1500" dirty="0">
                <a:solidFill>
                  <a:srgbClr val="1E9CB4"/>
                </a:solidFill>
                <a:effectLst/>
                <a:latin typeface="Tahoma" panose="020B0604030504040204" pitchFamily="34" charset="0"/>
                <a:ea typeface="Tahoma" panose="020B0604030504040204" pitchFamily="34" charset="0"/>
                <a:cs typeface="Tahoma" panose="020B0604030504040204" pitchFamily="34" charset="0"/>
              </a:rPr>
              <a:t>aggiornamenti</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it-IT" sz="1500" dirty="0">
                <a:solidFill>
                  <a:srgbClr val="1E9CB4"/>
                </a:solidFill>
                <a:effectLst/>
                <a:latin typeface="Tahoma" panose="020B0604030504040204" pitchFamily="34" charset="0"/>
                <a:ea typeface="Tahoma" panose="020B0604030504040204" pitchFamily="34" charset="0"/>
                <a:cs typeface="Tahoma" panose="020B0604030504040204" pitchFamily="34" charset="0"/>
              </a:rPr>
              <a:t>confronti</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e </a:t>
            </a:r>
            <a:r>
              <a:rPr lang="it-IT" sz="1500" dirty="0">
                <a:solidFill>
                  <a:srgbClr val="1E9CB4"/>
                </a:solidFill>
                <a:effectLst/>
                <a:latin typeface="Tahoma" panose="020B0604030504040204" pitchFamily="34" charset="0"/>
                <a:ea typeface="Tahoma" panose="020B0604030504040204" pitchFamily="34" charset="0"/>
                <a:cs typeface="Tahoma" panose="020B0604030504040204" pitchFamily="34" charset="0"/>
              </a:rPr>
              <a:t>rimandi</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agli operatori di riferimento.</a:t>
            </a:r>
            <a:endParaRPr lang="it-IT" sz="1500" dirty="0">
              <a:solidFill>
                <a:srgbClr val="1E9CB4"/>
              </a:solidFill>
              <a:latin typeface="Tahoma" panose="020B0604030504040204" pitchFamily="34" charset="0"/>
              <a:ea typeface="Tahoma" panose="020B0604030504040204" pitchFamily="34" charset="0"/>
              <a:cs typeface="Tahoma" panose="020B0604030504040204" pitchFamily="34" charset="0"/>
            </a:endParaRPr>
          </a:p>
        </p:txBody>
      </p:sp>
      <p:sp>
        <p:nvSpPr>
          <p:cNvPr id="36" name="Rettangolo 35">
            <a:extLst>
              <a:ext uri="{FF2B5EF4-FFF2-40B4-BE49-F238E27FC236}">
                <a16:creationId xmlns:a16="http://schemas.microsoft.com/office/drawing/2014/main" id="{05D1FDED-FF28-766F-DC2C-C02395307379}"/>
              </a:ext>
            </a:extLst>
          </p:cNvPr>
          <p:cNvSpPr/>
          <p:nvPr/>
        </p:nvSpPr>
        <p:spPr>
          <a:xfrm>
            <a:off x="4480580" y="3929901"/>
            <a:ext cx="5171080" cy="784830"/>
          </a:xfrm>
          <a:prstGeom prst="rect">
            <a:avLst/>
          </a:prstGeom>
        </p:spPr>
        <p:txBody>
          <a:bodyPr wrap="square">
            <a:spAutoFit/>
          </a:bodyPr>
          <a:lstStyle/>
          <a:p>
            <a:pPr algn="just">
              <a:spcAft>
                <a:spcPts val="800"/>
              </a:spcAft>
            </a:pPr>
            <a:r>
              <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OBIETTIVO</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t>
            </a:r>
            <a:r>
              <a:rPr lang="it-IT" sz="1500" dirty="0">
                <a:solidFill>
                  <a:srgbClr val="1E9CB4"/>
                </a:solidFill>
                <a:effectLst/>
                <a:latin typeface="Tahoma" panose="020B0604030504040204" pitchFamily="34" charset="0"/>
                <a:ea typeface="Tahoma" panose="020B0604030504040204" pitchFamily="34" charset="0"/>
                <a:cs typeface="Tahoma" panose="020B0604030504040204" pitchFamily="34" charset="0"/>
              </a:rPr>
              <a:t>rimando</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agli operatori di riferimento in chiusura del percorso formativo, in collaborazione con la formatrice d'aula.</a:t>
            </a:r>
          </a:p>
        </p:txBody>
      </p:sp>
      <p:pic>
        <p:nvPicPr>
          <p:cNvPr id="42" name="Immagine 41" descr="Immagine che contiene schermata, design&#10;&#10;Il contenuto generato dall'IA potrebbe non essere corretto.">
            <a:extLst>
              <a:ext uri="{FF2B5EF4-FFF2-40B4-BE49-F238E27FC236}">
                <a16:creationId xmlns:a16="http://schemas.microsoft.com/office/drawing/2014/main" id="{3247430F-1D06-0345-CEEC-435274D89ABB}"/>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829284" y="3023438"/>
            <a:ext cx="2417147" cy="784829"/>
          </a:xfrm>
          <a:prstGeom prst="rect">
            <a:avLst/>
          </a:prstGeom>
        </p:spPr>
      </p:pic>
      <p:sp>
        <p:nvSpPr>
          <p:cNvPr id="24" name="CasellaDiTesto 23">
            <a:extLst>
              <a:ext uri="{FF2B5EF4-FFF2-40B4-BE49-F238E27FC236}">
                <a16:creationId xmlns:a16="http://schemas.microsoft.com/office/drawing/2014/main" id="{96C2F421-0CCA-F4B3-1ED2-DE0893F87B84}"/>
              </a:ext>
            </a:extLst>
          </p:cNvPr>
          <p:cNvSpPr txBox="1"/>
          <p:nvPr/>
        </p:nvSpPr>
        <p:spPr>
          <a:xfrm>
            <a:off x="2004886" y="3260082"/>
            <a:ext cx="2054208" cy="384721"/>
          </a:xfrm>
          <a:prstGeom prst="rect">
            <a:avLst/>
          </a:prstGeom>
          <a:noFill/>
        </p:spPr>
        <p:txBody>
          <a:bodyPr wrap="square" rtlCol="0">
            <a:spAutoFit/>
          </a:bodyPr>
          <a:lstStyle/>
          <a:p>
            <a:pPr algn="ctr"/>
            <a:r>
              <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accompagnamento</a:t>
            </a:r>
          </a:p>
          <a:p>
            <a:pPr algn="ctr"/>
            <a:endParaRPr lang="it-IT" sz="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1962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BA9BF-AC91-2AB5-483C-7359E2332C85}"/>
            </a:ext>
          </a:extLst>
        </p:cNvPr>
        <p:cNvGrpSpPr/>
        <p:nvPr/>
      </p:nvGrpSpPr>
      <p:grpSpPr>
        <a:xfrm>
          <a:off x="0" y="0"/>
          <a:ext cx="0" cy="0"/>
          <a:chOff x="0" y="0"/>
          <a:chExt cx="0" cy="0"/>
        </a:xfrm>
      </p:grpSpPr>
      <p:grpSp>
        <p:nvGrpSpPr>
          <p:cNvPr id="3" name="object 8">
            <a:extLst>
              <a:ext uri="{FF2B5EF4-FFF2-40B4-BE49-F238E27FC236}">
                <a16:creationId xmlns:a16="http://schemas.microsoft.com/office/drawing/2014/main" id="{E8A71DC7-48BC-1312-4F4D-4AC5620966DD}"/>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16B0D33B-C0CA-03A8-89B3-4E9380149FFB}"/>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A436B23F-A41E-F4DE-515B-1D5BDB2D93D2}"/>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C389A982-5CE4-4CE4-E974-E7E83A2F01B0}"/>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8CCA1860-6C11-5262-336B-14FB2D366C54}"/>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grpSp>
        <p:nvGrpSpPr>
          <p:cNvPr id="39" name="Gruppo 38">
            <a:extLst>
              <a:ext uri="{FF2B5EF4-FFF2-40B4-BE49-F238E27FC236}">
                <a16:creationId xmlns:a16="http://schemas.microsoft.com/office/drawing/2014/main" id="{0752A98B-C140-D8B5-D90F-20BA321BB847}"/>
              </a:ext>
            </a:extLst>
          </p:cNvPr>
          <p:cNvGrpSpPr/>
          <p:nvPr/>
        </p:nvGrpSpPr>
        <p:grpSpPr>
          <a:xfrm>
            <a:off x="1707356" y="1612900"/>
            <a:ext cx="4608000" cy="736743"/>
            <a:chOff x="1766269" y="1435416"/>
            <a:chExt cx="4608000" cy="736743"/>
          </a:xfrm>
        </p:grpSpPr>
        <p:pic>
          <p:nvPicPr>
            <p:cNvPr id="11" name="Immagine 10" descr="Immagine che contiene schermata, nero, design&#10;&#10;Il contenuto generato dall'IA potrebbe non essere corretto.">
              <a:extLst>
                <a:ext uri="{FF2B5EF4-FFF2-40B4-BE49-F238E27FC236}">
                  <a16:creationId xmlns:a16="http://schemas.microsoft.com/office/drawing/2014/main" id="{AC8F3ADA-9BA0-ECEF-58E6-90B9EA1A2C5B}"/>
                </a:ext>
              </a:extLst>
            </p:cNvPr>
            <p:cNvPicPr>
              <a:picLocks noChangeAspect="1"/>
            </p:cNvPicPr>
            <p:nvPr/>
          </p:nvPicPr>
          <p:blipFill>
            <a:blip r:embed="rId5" cstate="print">
              <a:extLst>
                <a:ext uri="{28A0092B-C50C-407E-A947-70E740481C1C}">
                  <a14:useLocalDpi xmlns:a14="http://schemas.microsoft.com/office/drawing/2010/main" val="0"/>
                </a:ext>
              </a:extLst>
            </a:blip>
            <a:srcRect l="8556" t="23611" r="63992" b="62446"/>
            <a:stretch/>
          </p:blipFill>
          <p:spPr>
            <a:xfrm>
              <a:off x="1766269" y="1435416"/>
              <a:ext cx="4608000" cy="736743"/>
            </a:xfrm>
            <a:prstGeom prst="rect">
              <a:avLst/>
            </a:prstGeom>
          </p:spPr>
        </p:pic>
        <p:sp>
          <p:nvSpPr>
            <p:cNvPr id="14" name="object 6">
              <a:extLst>
                <a:ext uri="{FF2B5EF4-FFF2-40B4-BE49-F238E27FC236}">
                  <a16:creationId xmlns:a16="http://schemas.microsoft.com/office/drawing/2014/main" id="{6A483BFF-9AAB-1A2E-C41A-72D4D9BB9E86}"/>
                </a:ext>
              </a:extLst>
            </p:cNvPr>
            <p:cNvSpPr txBox="1"/>
            <p:nvPr/>
          </p:nvSpPr>
          <p:spPr>
            <a:xfrm>
              <a:off x="2004886" y="1599919"/>
              <a:ext cx="4071969" cy="323275"/>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In relazione all’accompagnamento</a:t>
              </a:r>
              <a:endParaRPr sz="2000" i="1" dirty="0">
                <a:solidFill>
                  <a:srgbClr val="1669AA"/>
                </a:solidFill>
                <a:latin typeface="Tahoma"/>
                <a:cs typeface="Tahoma"/>
              </a:endParaRPr>
            </a:p>
          </p:txBody>
        </p:sp>
      </p:grpSp>
      <p:sp>
        <p:nvSpPr>
          <p:cNvPr id="8" name="CasellaDiTesto 7">
            <a:extLst>
              <a:ext uri="{FF2B5EF4-FFF2-40B4-BE49-F238E27FC236}">
                <a16:creationId xmlns:a16="http://schemas.microsoft.com/office/drawing/2014/main" id="{474E0898-DE03-5D33-D4C1-017219254EBE}"/>
              </a:ext>
            </a:extLst>
          </p:cNvPr>
          <p:cNvSpPr txBox="1"/>
          <p:nvPr/>
        </p:nvSpPr>
        <p:spPr>
          <a:xfrm>
            <a:off x="1833956" y="2424928"/>
            <a:ext cx="7214400" cy="2166362"/>
          </a:xfrm>
          <a:prstGeom prst="rect">
            <a:avLst/>
          </a:prstGeom>
          <a:noFill/>
        </p:spPr>
        <p:txBody>
          <a:bodyPr wrap="square" rtlCol="0">
            <a:spAutoFit/>
          </a:bodyPr>
          <a:lstStyle/>
          <a:p>
            <a:pPr algn="just">
              <a:lnSpc>
                <a:spcPct val="150000"/>
              </a:lnSpc>
              <a:spcAft>
                <a:spcPts val="800"/>
              </a:spcAft>
            </a:pPr>
            <a:r>
              <a:rPr lang="it-IT" sz="1500" dirty="0">
                <a:solidFill>
                  <a:srgbClr val="1E9CB4"/>
                </a:solidFill>
                <a:effectLst/>
                <a:latin typeface="Tahoma" panose="020B0604030504040204" pitchFamily="34" charset="0"/>
                <a:ea typeface="Tahoma" panose="020B0604030504040204" pitchFamily="34" charset="0"/>
                <a:cs typeface="Tahoma" panose="020B0604030504040204" pitchFamily="34" charset="0"/>
              </a:rPr>
              <a:t>supporta il beneficiario </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nel passaggio all’agenzia Mestieri e in particolare durante i tirocini, in continuità con i processi di apprendimento in aula (</a:t>
            </a:r>
            <a:r>
              <a:rPr lang="it-IT" sz="1500" i="1"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scaffolding: lett. "impalcatura", sostegno nel processo di problem solving)</a:t>
            </a:r>
          </a:p>
          <a:p>
            <a:pPr algn="just">
              <a:spcAft>
                <a:spcPts val="800"/>
              </a:spcAft>
            </a:pPr>
            <a:endParaRPr lang="it-IT" sz="8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800"/>
              </a:spcAft>
            </a:pPr>
            <a:r>
              <a:rPr lang="it-IT" sz="1500" dirty="0">
                <a:solidFill>
                  <a:srgbClr val="1E9CB4"/>
                </a:solidFill>
                <a:effectLst/>
                <a:latin typeface="Tahoma" panose="020B0604030504040204" pitchFamily="34" charset="0"/>
                <a:ea typeface="Tahoma" panose="020B0604030504040204" pitchFamily="34" charset="0"/>
                <a:cs typeface="Tahoma" panose="020B0604030504040204" pitchFamily="34" charset="0"/>
              </a:rPr>
              <a:t>si raccorda con la rete </a:t>
            </a: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degli operatori dell’accoglienza/di riferimento per favorire l'armonizzazione di questo percorso con il progetto individuale della persona.</a:t>
            </a:r>
          </a:p>
        </p:txBody>
      </p:sp>
      <p:sp>
        <p:nvSpPr>
          <p:cNvPr id="9" name="object 6">
            <a:extLst>
              <a:ext uri="{FF2B5EF4-FFF2-40B4-BE49-F238E27FC236}">
                <a16:creationId xmlns:a16="http://schemas.microsoft.com/office/drawing/2014/main" id="{993CE370-687D-21E2-E613-54A22DF09F9E}"/>
              </a:ext>
            </a:extLst>
          </p:cNvPr>
          <p:cNvSpPr txBox="1"/>
          <p:nvPr/>
        </p:nvSpPr>
        <p:spPr>
          <a:xfrm>
            <a:off x="1833956" y="635352"/>
            <a:ext cx="3385846"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tutor educativo</a:t>
            </a:r>
            <a:endParaRPr sz="2800" dirty="0">
              <a:solidFill>
                <a:srgbClr val="1669AA"/>
              </a:solidFill>
              <a:latin typeface="Tahoma"/>
              <a:cs typeface="Tahoma"/>
            </a:endParaRPr>
          </a:p>
        </p:txBody>
      </p:sp>
    </p:spTree>
    <p:extLst>
      <p:ext uri="{BB962C8B-B14F-4D97-AF65-F5344CB8AC3E}">
        <p14:creationId xmlns:p14="http://schemas.microsoft.com/office/powerpoint/2010/main" val="341156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7EFA-19D5-6AE1-6321-1F35EF733A28}"/>
            </a:ext>
          </a:extLst>
        </p:cNvPr>
        <p:cNvGrpSpPr/>
        <p:nvPr/>
      </p:nvGrpSpPr>
      <p:grpSpPr>
        <a:xfrm>
          <a:off x="0" y="0"/>
          <a:ext cx="0" cy="0"/>
          <a:chOff x="0" y="0"/>
          <a:chExt cx="0" cy="0"/>
        </a:xfrm>
      </p:grpSpPr>
      <p:grpSp>
        <p:nvGrpSpPr>
          <p:cNvPr id="3" name="object 8">
            <a:extLst>
              <a:ext uri="{FF2B5EF4-FFF2-40B4-BE49-F238E27FC236}">
                <a16:creationId xmlns:a16="http://schemas.microsoft.com/office/drawing/2014/main" id="{2B2C192B-E8C8-64C9-51F2-31C8D6CDB2EF}"/>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12F839F9-5416-4E83-33C9-1D7571CE7375}"/>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EF86FDA1-262D-9EFF-96D5-D78386D076D5}"/>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841B3522-7C8C-2127-117A-A924C5B42842}"/>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2C367CF7-5561-88EC-0E43-7AC3A7C0FFB3}"/>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9" name="Immagine 8" descr="Immagine che contiene schermata, nero, design&#10;&#10;Il contenuto generato dall'IA potrebbe non essere corretto.">
            <a:extLst>
              <a:ext uri="{FF2B5EF4-FFF2-40B4-BE49-F238E27FC236}">
                <a16:creationId xmlns:a16="http://schemas.microsoft.com/office/drawing/2014/main" id="{F218C63E-A8A3-88C2-DCD6-AC0A80B3BBEC}"/>
              </a:ext>
            </a:extLst>
          </p:cNvPr>
          <p:cNvPicPr>
            <a:picLocks noChangeAspect="1"/>
          </p:cNvPicPr>
          <p:nvPr/>
        </p:nvPicPr>
        <p:blipFill>
          <a:blip r:embed="rId5" cstate="print">
            <a:extLst>
              <a:ext uri="{28A0092B-C50C-407E-A947-70E740481C1C}">
                <a14:useLocalDpi xmlns:a14="http://schemas.microsoft.com/office/drawing/2010/main" val="0"/>
              </a:ext>
            </a:extLst>
          </a:blip>
          <a:srcRect l="8556" t="23611" r="63992" b="62446"/>
          <a:stretch/>
        </p:blipFill>
        <p:spPr>
          <a:xfrm>
            <a:off x="1855490" y="1081738"/>
            <a:ext cx="3371370" cy="736743"/>
          </a:xfrm>
          <a:prstGeom prst="rect">
            <a:avLst/>
          </a:prstGeom>
        </p:spPr>
      </p:pic>
      <p:sp>
        <p:nvSpPr>
          <p:cNvPr id="10" name="object 6">
            <a:extLst>
              <a:ext uri="{FF2B5EF4-FFF2-40B4-BE49-F238E27FC236}">
                <a16:creationId xmlns:a16="http://schemas.microsoft.com/office/drawing/2014/main" id="{93E8F081-CC78-294C-2B98-B5E1E585D5E8}"/>
              </a:ext>
            </a:extLst>
          </p:cNvPr>
          <p:cNvSpPr txBox="1"/>
          <p:nvPr/>
        </p:nvSpPr>
        <p:spPr>
          <a:xfrm>
            <a:off x="1902927" y="1257693"/>
            <a:ext cx="3078140" cy="354053"/>
          </a:xfrm>
          <a:prstGeom prst="rect">
            <a:avLst/>
          </a:prstGeom>
        </p:spPr>
        <p:txBody>
          <a:bodyPr vert="horz" wrap="square" lIns="0" tIns="15349" rIns="0" bIns="0" rtlCol="0">
            <a:spAutoFit/>
          </a:bodyPr>
          <a:lstStyle/>
          <a:p>
            <a:pPr marL="15349" algn="ctr">
              <a:spcBef>
                <a:spcPts val="121"/>
              </a:spcBef>
            </a:pPr>
            <a:r>
              <a:rPr lang="it-IT" sz="2200" dirty="0">
                <a:solidFill>
                  <a:srgbClr val="1669AA"/>
                </a:solidFill>
                <a:latin typeface="Tahoma"/>
                <a:cs typeface="Tahoma"/>
              </a:rPr>
              <a:t>Italiano secondo Me</a:t>
            </a:r>
            <a:endParaRPr sz="2200" dirty="0">
              <a:solidFill>
                <a:srgbClr val="1669AA"/>
              </a:solidFill>
              <a:latin typeface="Tahoma"/>
              <a:cs typeface="Tahoma"/>
            </a:endParaRPr>
          </a:p>
        </p:txBody>
      </p:sp>
      <p:sp>
        <p:nvSpPr>
          <p:cNvPr id="8" name="Rettangolo 7">
            <a:extLst>
              <a:ext uri="{FF2B5EF4-FFF2-40B4-BE49-F238E27FC236}">
                <a16:creationId xmlns:a16="http://schemas.microsoft.com/office/drawing/2014/main" id="{5E7944CD-6328-5E29-9889-443DA035841B}"/>
              </a:ext>
            </a:extLst>
          </p:cNvPr>
          <p:cNvSpPr/>
          <p:nvPr/>
        </p:nvSpPr>
        <p:spPr>
          <a:xfrm>
            <a:off x="1846996" y="1882204"/>
            <a:ext cx="7798200" cy="2627386"/>
          </a:xfrm>
          <a:prstGeom prst="rect">
            <a:avLst/>
          </a:prstGeom>
        </p:spPr>
        <p:txBody>
          <a:bodyPr wrap="square">
            <a:spAutoFit/>
          </a:bodyPr>
          <a:lstStyle/>
          <a:p>
            <a:r>
              <a:rPr lang="it-IT" sz="1600" dirty="0">
                <a:solidFill>
                  <a:schemeClr val="tx1">
                    <a:lumMod val="75000"/>
                    <a:lumOff val="25000"/>
                  </a:schemeClr>
                </a:solidFill>
                <a:latin typeface="Tahoma"/>
                <a:cs typeface="Tahoma"/>
              </a:rPr>
              <a:t>Le attività:</a:t>
            </a:r>
          </a:p>
          <a:p>
            <a:endParaRPr lang="it-IT" sz="800" dirty="0">
              <a:solidFill>
                <a:srgbClr val="1E9CB4"/>
              </a:solidFill>
              <a:latin typeface="Tahoma"/>
              <a:cs typeface="Tahoma"/>
            </a:endParaRPr>
          </a:p>
          <a:p>
            <a:pPr marL="171450" indent="-171450">
              <a:lnSpc>
                <a:spcPct val="150000"/>
              </a:lnSpc>
              <a:buFont typeface="Wingdings" pitchFamily="2" charset="2"/>
              <a:buChar char="§"/>
            </a:pPr>
            <a:r>
              <a:rPr lang="it-IT" sz="1600" dirty="0">
                <a:solidFill>
                  <a:schemeClr val="tx1">
                    <a:lumMod val="75000"/>
                    <a:lumOff val="25000"/>
                  </a:schemeClr>
                </a:solidFill>
                <a:latin typeface="Tahoma"/>
                <a:cs typeface="Tahoma"/>
              </a:rPr>
              <a:t>11 </a:t>
            </a:r>
            <a:r>
              <a:rPr lang="it-IT" sz="1600" dirty="0">
                <a:solidFill>
                  <a:srgbClr val="1E9CB4"/>
                </a:solidFill>
                <a:latin typeface="Tahoma"/>
                <a:cs typeface="Tahoma"/>
              </a:rPr>
              <a:t>campus linguistico-esperienziali </a:t>
            </a:r>
            <a:r>
              <a:rPr lang="it-IT" sz="1600" dirty="0">
                <a:solidFill>
                  <a:schemeClr val="tx1">
                    <a:lumMod val="75000"/>
                    <a:lumOff val="25000"/>
                  </a:schemeClr>
                </a:solidFill>
                <a:latin typeface="Tahoma"/>
                <a:cs typeface="Tahoma"/>
              </a:rPr>
              <a:t>per MSNA /minori nei periodi di interruzione scolastica;</a:t>
            </a:r>
          </a:p>
          <a:p>
            <a:pPr marL="171450" indent="-171450">
              <a:buFont typeface="Wingdings" pitchFamily="2" charset="2"/>
              <a:buChar char="§"/>
            </a:pPr>
            <a:endParaRPr lang="it-IT" sz="800" dirty="0">
              <a:solidFill>
                <a:schemeClr val="tx1">
                  <a:lumMod val="75000"/>
                  <a:lumOff val="25000"/>
                </a:schemeClr>
              </a:solidFill>
              <a:latin typeface="Tahoma"/>
              <a:cs typeface="Tahoma"/>
            </a:endParaRPr>
          </a:p>
          <a:p>
            <a:pPr marL="171450" indent="-171450">
              <a:lnSpc>
                <a:spcPct val="150000"/>
              </a:lnSpc>
              <a:buFont typeface="Wingdings" pitchFamily="2" charset="2"/>
              <a:buChar char="§"/>
            </a:pPr>
            <a:r>
              <a:rPr lang="it-IT" sz="1600" dirty="0">
                <a:solidFill>
                  <a:schemeClr val="tx1">
                    <a:lumMod val="75000"/>
                    <a:lumOff val="25000"/>
                  </a:schemeClr>
                </a:solidFill>
                <a:latin typeface="Tahoma"/>
                <a:cs typeface="Tahoma"/>
              </a:rPr>
              <a:t>80 </a:t>
            </a:r>
            <a:r>
              <a:rPr lang="it-IT" sz="1600" dirty="0">
                <a:solidFill>
                  <a:srgbClr val="1E9CB4"/>
                </a:solidFill>
                <a:latin typeface="Tahoma"/>
                <a:cs typeface="Tahoma"/>
              </a:rPr>
              <a:t>laboratori linguistici sperimentali </a:t>
            </a:r>
            <a:r>
              <a:rPr lang="it-IT" sz="1600" dirty="0">
                <a:solidFill>
                  <a:schemeClr val="tx1">
                    <a:lumMod val="75000"/>
                    <a:lumOff val="25000"/>
                  </a:schemeClr>
                </a:solidFill>
                <a:latin typeface="Tahoma"/>
                <a:cs typeface="Tahoma"/>
              </a:rPr>
              <a:t>(lavoro, donne fragili, minori e MSNA, 0-6);</a:t>
            </a:r>
          </a:p>
          <a:p>
            <a:pPr marL="171450" indent="-171450">
              <a:buFont typeface="Wingdings" pitchFamily="2" charset="2"/>
              <a:buChar char="§"/>
            </a:pPr>
            <a:endParaRPr lang="it-IT" sz="800" dirty="0">
              <a:solidFill>
                <a:schemeClr val="tx1">
                  <a:lumMod val="75000"/>
                  <a:lumOff val="25000"/>
                </a:schemeClr>
              </a:solidFill>
              <a:latin typeface="Tahoma"/>
              <a:cs typeface="Tahoma"/>
            </a:endParaRPr>
          </a:p>
          <a:p>
            <a:pPr marL="171450" indent="-171450">
              <a:lnSpc>
                <a:spcPct val="150000"/>
              </a:lnSpc>
              <a:buFont typeface="Wingdings" pitchFamily="2" charset="2"/>
              <a:buChar char="§"/>
            </a:pPr>
            <a:r>
              <a:rPr lang="it-IT" sz="1600" dirty="0">
                <a:solidFill>
                  <a:schemeClr val="tx1">
                    <a:lumMod val="75000"/>
                    <a:lumOff val="25000"/>
                  </a:schemeClr>
                </a:solidFill>
                <a:latin typeface="Tahoma"/>
                <a:cs typeface="Tahoma"/>
              </a:rPr>
              <a:t>18 </a:t>
            </a:r>
            <a:r>
              <a:rPr lang="it-IT" sz="1600" dirty="0">
                <a:solidFill>
                  <a:srgbClr val="1E9CB4"/>
                </a:solidFill>
                <a:latin typeface="Tahoma"/>
                <a:cs typeface="Tahoma"/>
              </a:rPr>
              <a:t>spazi educativi 0-6 anni </a:t>
            </a:r>
            <a:r>
              <a:rPr lang="it-IT" sz="1600" dirty="0">
                <a:solidFill>
                  <a:schemeClr val="tx1">
                    <a:lumMod val="75000"/>
                    <a:lumOff val="25000"/>
                  </a:schemeClr>
                </a:solidFill>
                <a:latin typeface="Tahoma"/>
                <a:cs typeface="Tahoma"/>
              </a:rPr>
              <a:t>a supporto frequenza donne;</a:t>
            </a:r>
          </a:p>
          <a:p>
            <a:pPr marL="171450" indent="-171450">
              <a:buFont typeface="Wingdings" pitchFamily="2" charset="2"/>
              <a:buChar char="§"/>
            </a:pPr>
            <a:endParaRPr lang="it-IT" sz="800" dirty="0">
              <a:solidFill>
                <a:schemeClr val="tx1">
                  <a:lumMod val="75000"/>
                  <a:lumOff val="25000"/>
                </a:schemeClr>
              </a:solidFill>
              <a:latin typeface="Tahoma"/>
              <a:cs typeface="Tahoma"/>
            </a:endParaRPr>
          </a:p>
          <a:p>
            <a:pPr marL="171450" indent="-171450">
              <a:lnSpc>
                <a:spcPct val="150000"/>
              </a:lnSpc>
              <a:buFont typeface="Wingdings" pitchFamily="2" charset="2"/>
              <a:buChar char="§"/>
            </a:pPr>
            <a:r>
              <a:rPr lang="it-IT" sz="1600" dirty="0">
                <a:solidFill>
                  <a:schemeClr val="tx1">
                    <a:lumMod val="75000"/>
                    <a:lumOff val="25000"/>
                  </a:schemeClr>
                </a:solidFill>
                <a:latin typeface="Tahoma"/>
                <a:cs typeface="Tahoma"/>
              </a:rPr>
              <a:t>59 </a:t>
            </a:r>
            <a:r>
              <a:rPr lang="it-IT" sz="1600" dirty="0">
                <a:solidFill>
                  <a:srgbClr val="1E9CB4"/>
                </a:solidFill>
                <a:latin typeface="Tahoma"/>
                <a:cs typeface="Tahoma"/>
              </a:rPr>
              <a:t>percorsi civico linguistici </a:t>
            </a:r>
            <a:r>
              <a:rPr lang="it-IT" sz="1600" dirty="0">
                <a:solidFill>
                  <a:schemeClr val="tx1">
                    <a:lumMod val="75000"/>
                    <a:lumOff val="25000"/>
                  </a:schemeClr>
                </a:solidFill>
                <a:latin typeface="Tahoma"/>
                <a:cs typeface="Tahoma"/>
              </a:rPr>
              <a:t>modulari x vari target.</a:t>
            </a:r>
          </a:p>
        </p:txBody>
      </p:sp>
      <p:sp>
        <p:nvSpPr>
          <p:cNvPr id="4" name="object 6">
            <a:extLst>
              <a:ext uri="{FF2B5EF4-FFF2-40B4-BE49-F238E27FC236}">
                <a16:creationId xmlns:a16="http://schemas.microsoft.com/office/drawing/2014/main" id="{CAEDDEE3-FDE3-FE86-94EE-9BF47432F864}"/>
              </a:ext>
            </a:extLst>
          </p:cNvPr>
          <p:cNvSpPr txBox="1"/>
          <p:nvPr/>
        </p:nvSpPr>
        <p:spPr>
          <a:xfrm>
            <a:off x="2050630" y="587848"/>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La rete Milano L2</a:t>
            </a:r>
            <a:endParaRPr sz="2800" dirty="0">
              <a:solidFill>
                <a:srgbClr val="1669AA"/>
              </a:solidFill>
              <a:latin typeface="Tahoma"/>
              <a:cs typeface="Tahoma"/>
            </a:endParaRPr>
          </a:p>
        </p:txBody>
      </p:sp>
    </p:spTree>
    <p:extLst>
      <p:ext uri="{BB962C8B-B14F-4D97-AF65-F5344CB8AC3E}">
        <p14:creationId xmlns:p14="http://schemas.microsoft.com/office/powerpoint/2010/main" val="1946438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9BB3-BA69-E321-A01A-0CEDA17EF5E7}"/>
            </a:ext>
          </a:extLst>
        </p:cNvPr>
        <p:cNvGrpSpPr/>
        <p:nvPr/>
      </p:nvGrpSpPr>
      <p:grpSpPr>
        <a:xfrm>
          <a:off x="0" y="0"/>
          <a:ext cx="0" cy="0"/>
          <a:chOff x="0" y="0"/>
          <a:chExt cx="0" cy="0"/>
        </a:xfrm>
      </p:grpSpPr>
      <p:grpSp>
        <p:nvGrpSpPr>
          <p:cNvPr id="3" name="object 8">
            <a:extLst>
              <a:ext uri="{FF2B5EF4-FFF2-40B4-BE49-F238E27FC236}">
                <a16:creationId xmlns:a16="http://schemas.microsoft.com/office/drawing/2014/main" id="{1560DACB-B6C5-7C41-6B85-91B03BE233A2}"/>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A8D955C2-B1B0-45FF-7598-594856130621}"/>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9E146A31-2339-86C0-8F95-190C677F08EB}"/>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49EB143E-900E-D92C-48BC-E0543462B835}"/>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F7FB1F7A-9944-2526-4F13-7E3D5885CBE5}"/>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grpSp>
        <p:nvGrpSpPr>
          <p:cNvPr id="20" name="Gruppo 19">
            <a:extLst>
              <a:ext uri="{FF2B5EF4-FFF2-40B4-BE49-F238E27FC236}">
                <a16:creationId xmlns:a16="http://schemas.microsoft.com/office/drawing/2014/main" id="{5D2ED61D-3CE0-C4DD-C5EB-71BBF4D086BD}"/>
              </a:ext>
            </a:extLst>
          </p:cNvPr>
          <p:cNvGrpSpPr/>
          <p:nvPr/>
        </p:nvGrpSpPr>
        <p:grpSpPr>
          <a:xfrm>
            <a:off x="1604923" y="1993900"/>
            <a:ext cx="9014180" cy="2753524"/>
            <a:chOff x="1631156" y="1865845"/>
            <a:chExt cx="9014180" cy="2753524"/>
          </a:xfrm>
        </p:grpSpPr>
        <p:pic>
          <p:nvPicPr>
            <p:cNvPr id="4" name="Immagine 3" descr="Immagine che contiene schermata, design&#10;&#10;Il contenuto generato dall'IA potrebbe non essere corretto.">
              <a:extLst>
                <a:ext uri="{FF2B5EF4-FFF2-40B4-BE49-F238E27FC236}">
                  <a16:creationId xmlns:a16="http://schemas.microsoft.com/office/drawing/2014/main" id="{2B6470D0-1663-AE58-F608-2F8A0DC370E5}"/>
                </a:ext>
              </a:extLst>
            </p:cNvPr>
            <p:cNvPicPr>
              <a:picLocks noChangeAspect="1"/>
            </p:cNvPicPr>
            <p:nvPr/>
          </p:nvPicPr>
          <p:blipFill>
            <a:blip r:embed="rId5">
              <a:extLst>
                <a:ext uri="{28A0092B-C50C-407E-A947-70E740481C1C}">
                  <a14:useLocalDpi xmlns:a14="http://schemas.microsoft.com/office/drawing/2010/main" val="0"/>
                </a:ext>
              </a:extLst>
            </a:blip>
            <a:srcRect l="8086" t="55586" r="64463" b="30086"/>
            <a:stretch/>
          </p:blipFill>
          <p:spPr>
            <a:xfrm>
              <a:off x="1728026" y="3857954"/>
              <a:ext cx="7010400" cy="761415"/>
            </a:xfrm>
            <a:prstGeom prst="rect">
              <a:avLst/>
            </a:prstGeom>
          </p:spPr>
        </p:pic>
        <p:pic>
          <p:nvPicPr>
            <p:cNvPr id="6" name="Immagine 5" descr="Immagine che contiene schermata, design&#10;&#10;Il contenuto generato dall'IA potrebbe non essere corretto.">
              <a:extLst>
                <a:ext uri="{FF2B5EF4-FFF2-40B4-BE49-F238E27FC236}">
                  <a16:creationId xmlns:a16="http://schemas.microsoft.com/office/drawing/2014/main" id="{562E29C8-FC60-F49E-0783-7C687928C72E}"/>
                </a:ext>
              </a:extLst>
            </p:cNvPr>
            <p:cNvPicPr>
              <a:picLocks noChangeAspect="1"/>
            </p:cNvPicPr>
            <p:nvPr/>
          </p:nvPicPr>
          <p:blipFill>
            <a:blip r:embed="rId5">
              <a:extLst>
                <a:ext uri="{28A0092B-C50C-407E-A947-70E740481C1C}">
                  <a14:useLocalDpi xmlns:a14="http://schemas.microsoft.com/office/drawing/2010/main" val="0"/>
                </a:ext>
              </a:extLst>
            </a:blip>
            <a:srcRect l="8086" t="55586" r="64463" b="30086"/>
            <a:stretch/>
          </p:blipFill>
          <p:spPr>
            <a:xfrm>
              <a:off x="1681829" y="3146181"/>
              <a:ext cx="8963507" cy="761415"/>
            </a:xfrm>
            <a:prstGeom prst="rect">
              <a:avLst/>
            </a:prstGeom>
          </p:spPr>
        </p:pic>
        <p:pic>
          <p:nvPicPr>
            <p:cNvPr id="10" name="Immagine 9" descr="Immagine che contiene schermata, design&#10;&#10;Il contenuto generato dall'IA potrebbe non essere corretto.">
              <a:extLst>
                <a:ext uri="{FF2B5EF4-FFF2-40B4-BE49-F238E27FC236}">
                  <a16:creationId xmlns:a16="http://schemas.microsoft.com/office/drawing/2014/main" id="{660B104B-8B7C-980D-B847-B06471A41C16}"/>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631156" y="2502566"/>
              <a:ext cx="8963507" cy="718669"/>
            </a:xfrm>
            <a:prstGeom prst="rect">
              <a:avLst/>
            </a:prstGeom>
          </p:spPr>
        </p:pic>
        <p:pic>
          <p:nvPicPr>
            <p:cNvPr id="15" name="Immagine 14" descr="Immagine che contiene schermata, design&#10;&#10;Il contenuto generato dall'IA potrebbe non essere corretto.">
              <a:extLst>
                <a:ext uri="{FF2B5EF4-FFF2-40B4-BE49-F238E27FC236}">
                  <a16:creationId xmlns:a16="http://schemas.microsoft.com/office/drawing/2014/main" id="{96B7A0C7-6253-8003-C967-B70CFC3CBB84}"/>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681830" y="1865845"/>
              <a:ext cx="5392981" cy="666952"/>
            </a:xfrm>
            <a:prstGeom prst="rect">
              <a:avLst/>
            </a:prstGeom>
          </p:spPr>
        </p:pic>
        <p:sp>
          <p:nvSpPr>
            <p:cNvPr id="16" name="object 3">
              <a:extLst>
                <a:ext uri="{FF2B5EF4-FFF2-40B4-BE49-F238E27FC236}">
                  <a16:creationId xmlns:a16="http://schemas.microsoft.com/office/drawing/2014/main" id="{575D120B-1541-9136-9F6A-86306FF7664C}"/>
                </a:ext>
              </a:extLst>
            </p:cNvPr>
            <p:cNvSpPr txBox="1"/>
            <p:nvPr/>
          </p:nvSpPr>
          <p:spPr>
            <a:xfrm>
              <a:off x="2101163" y="3403160"/>
              <a:ext cx="8023492" cy="246331"/>
            </a:xfrm>
            <a:prstGeom prst="rect">
              <a:avLst/>
            </a:prstGeom>
          </p:spPr>
          <p:txBody>
            <a:bodyPr vert="horz" wrap="square" lIns="0" tIns="15349" rIns="0" bIns="0" rtlCol="0">
              <a:spAutoFit/>
            </a:bodyPr>
            <a:lstStyle/>
            <a:p>
              <a:pPr marL="15349">
                <a:spcBef>
                  <a:spcPts val="121"/>
                </a:spcBef>
              </a:pP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Incontro/contatto con operatore di riferimento (educatore, responsabile, assistente sociale, …). </a:t>
              </a:r>
              <a:endPar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object 3">
              <a:extLst>
                <a:ext uri="{FF2B5EF4-FFF2-40B4-BE49-F238E27FC236}">
                  <a16:creationId xmlns:a16="http://schemas.microsoft.com/office/drawing/2014/main" id="{9561AD9C-409A-8BCC-3C03-05E2854F1943}"/>
                </a:ext>
              </a:extLst>
            </p:cNvPr>
            <p:cNvSpPr txBox="1"/>
            <p:nvPr/>
          </p:nvSpPr>
          <p:spPr>
            <a:xfrm>
              <a:off x="2084234" y="2082216"/>
              <a:ext cx="4576122" cy="246331"/>
            </a:xfrm>
            <a:prstGeom prst="rect">
              <a:avLst/>
            </a:prstGeom>
          </p:spPr>
          <p:txBody>
            <a:bodyPr vert="horz" wrap="square" lIns="0" tIns="15349" rIns="0" bIns="0" rtlCol="0">
              <a:spAutoFit/>
            </a:bodyPr>
            <a:lstStyle/>
            <a:p>
              <a:pPr marL="15349">
                <a:spcBef>
                  <a:spcPts val="121"/>
                </a:spcBef>
              </a:pP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Passaggio con tutor dell’Ente promotore (Mestieri). </a:t>
              </a:r>
              <a:endPar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object 3">
              <a:extLst>
                <a:ext uri="{FF2B5EF4-FFF2-40B4-BE49-F238E27FC236}">
                  <a16:creationId xmlns:a16="http://schemas.microsoft.com/office/drawing/2014/main" id="{D22ED069-21A3-4F6B-3CE6-EB60DF4BA27D}"/>
                </a:ext>
              </a:extLst>
            </p:cNvPr>
            <p:cNvSpPr txBox="1"/>
            <p:nvPr/>
          </p:nvSpPr>
          <p:spPr>
            <a:xfrm>
              <a:off x="2084234" y="2728889"/>
              <a:ext cx="8081322" cy="246331"/>
            </a:xfrm>
            <a:prstGeom prst="rect">
              <a:avLst/>
            </a:prstGeom>
          </p:spPr>
          <p:txBody>
            <a:bodyPr vert="horz" wrap="square" lIns="0" tIns="15349" rIns="0" bIns="0" rtlCol="0">
              <a:spAutoFit/>
            </a:bodyPr>
            <a:lstStyle/>
            <a:p>
              <a:pPr marL="15349">
                <a:spcBef>
                  <a:spcPts val="121"/>
                </a:spcBef>
              </a:pP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Incontro/contatto con il beneficiario, se necessario in collaborazione con il mediatore culturale. </a:t>
              </a:r>
              <a:endPar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object 3">
              <a:extLst>
                <a:ext uri="{FF2B5EF4-FFF2-40B4-BE49-F238E27FC236}">
                  <a16:creationId xmlns:a16="http://schemas.microsoft.com/office/drawing/2014/main" id="{B54F038D-9BF3-7CF1-3851-052539C69692}"/>
                </a:ext>
              </a:extLst>
            </p:cNvPr>
            <p:cNvSpPr txBox="1"/>
            <p:nvPr/>
          </p:nvSpPr>
          <p:spPr>
            <a:xfrm>
              <a:off x="2084234" y="4115495"/>
              <a:ext cx="6176322" cy="246331"/>
            </a:xfrm>
            <a:prstGeom prst="rect">
              <a:avLst/>
            </a:prstGeom>
          </p:spPr>
          <p:txBody>
            <a:bodyPr vert="horz" wrap="square" lIns="0" tIns="15349" rIns="0" bIns="0" rtlCol="0">
              <a:spAutoFit/>
            </a:bodyPr>
            <a:lstStyle/>
            <a:p>
              <a:pPr marL="15349">
                <a:spcBef>
                  <a:spcPts val="121"/>
                </a:spcBef>
              </a:pP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Incontro di rete con tutor dell’Ente promotore e operatore di riferimento.</a:t>
              </a:r>
              <a:endParaRPr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1" name="Gruppo 20">
            <a:extLst>
              <a:ext uri="{FF2B5EF4-FFF2-40B4-BE49-F238E27FC236}">
                <a16:creationId xmlns:a16="http://schemas.microsoft.com/office/drawing/2014/main" id="{7C5D9A42-4F2E-4048-DDA0-C8E400538C21}"/>
              </a:ext>
            </a:extLst>
          </p:cNvPr>
          <p:cNvGrpSpPr/>
          <p:nvPr/>
        </p:nvGrpSpPr>
        <p:grpSpPr>
          <a:xfrm>
            <a:off x="1728026" y="1129104"/>
            <a:ext cx="3962400" cy="736743"/>
            <a:chOff x="1766269" y="1435416"/>
            <a:chExt cx="4608000" cy="736743"/>
          </a:xfrm>
        </p:grpSpPr>
        <p:pic>
          <p:nvPicPr>
            <p:cNvPr id="22" name="Immagine 21" descr="Immagine che contiene schermata, nero, design&#10;&#10;Il contenuto generato dall'IA potrebbe non essere corretto.">
              <a:extLst>
                <a:ext uri="{FF2B5EF4-FFF2-40B4-BE49-F238E27FC236}">
                  <a16:creationId xmlns:a16="http://schemas.microsoft.com/office/drawing/2014/main" id="{CF08D5A3-544E-D346-9A4E-B3D90E8C0727}"/>
                </a:ext>
              </a:extLst>
            </p:cNvPr>
            <p:cNvPicPr>
              <a:picLocks noChangeAspect="1"/>
            </p:cNvPicPr>
            <p:nvPr/>
          </p:nvPicPr>
          <p:blipFill>
            <a:blip r:embed="rId7" cstate="print">
              <a:extLst>
                <a:ext uri="{28A0092B-C50C-407E-A947-70E740481C1C}">
                  <a14:useLocalDpi xmlns:a14="http://schemas.microsoft.com/office/drawing/2010/main" val="0"/>
                </a:ext>
              </a:extLst>
            </a:blip>
            <a:srcRect l="8556" t="23611" r="63992" b="62446"/>
            <a:stretch/>
          </p:blipFill>
          <p:spPr>
            <a:xfrm>
              <a:off x="1766269" y="1435416"/>
              <a:ext cx="4608000" cy="736743"/>
            </a:xfrm>
            <a:prstGeom prst="rect">
              <a:avLst/>
            </a:prstGeom>
          </p:spPr>
        </p:pic>
        <p:sp>
          <p:nvSpPr>
            <p:cNvPr id="23" name="object 6">
              <a:extLst>
                <a:ext uri="{FF2B5EF4-FFF2-40B4-BE49-F238E27FC236}">
                  <a16:creationId xmlns:a16="http://schemas.microsoft.com/office/drawing/2014/main" id="{075F4117-BA69-1AC6-5D74-96C561905F8C}"/>
                </a:ext>
              </a:extLst>
            </p:cNvPr>
            <p:cNvSpPr txBox="1"/>
            <p:nvPr/>
          </p:nvSpPr>
          <p:spPr>
            <a:xfrm>
              <a:off x="2098910" y="1642149"/>
              <a:ext cx="3942716" cy="323275"/>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Strumenti e possibili azioni</a:t>
              </a:r>
              <a:endParaRPr sz="2000" dirty="0">
                <a:solidFill>
                  <a:srgbClr val="1669AA"/>
                </a:solidFill>
                <a:latin typeface="Tahoma"/>
                <a:cs typeface="Tahoma"/>
              </a:endParaRPr>
            </a:p>
          </p:txBody>
        </p:sp>
      </p:grpSp>
    </p:spTree>
    <p:extLst>
      <p:ext uri="{BB962C8B-B14F-4D97-AF65-F5344CB8AC3E}">
        <p14:creationId xmlns:p14="http://schemas.microsoft.com/office/powerpoint/2010/main" val="3621731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48CA9-E10B-10B5-B320-034758A7CA26}"/>
            </a:ext>
          </a:extLst>
        </p:cNvPr>
        <p:cNvGrpSpPr/>
        <p:nvPr/>
      </p:nvGrpSpPr>
      <p:grpSpPr>
        <a:xfrm>
          <a:off x="0" y="0"/>
          <a:ext cx="0" cy="0"/>
          <a:chOff x="0" y="0"/>
          <a:chExt cx="0" cy="0"/>
        </a:xfrm>
      </p:grpSpPr>
      <p:grpSp>
        <p:nvGrpSpPr>
          <p:cNvPr id="3" name="object 8">
            <a:extLst>
              <a:ext uri="{FF2B5EF4-FFF2-40B4-BE49-F238E27FC236}">
                <a16:creationId xmlns:a16="http://schemas.microsoft.com/office/drawing/2014/main" id="{D636262F-7DCC-CEC5-DCD8-02904004FEB6}"/>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48D356B0-9100-8B1F-C9E3-CCAC79106C46}"/>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8B8FF62D-2F99-3BC7-39F0-780BBC891E29}"/>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2008BA08-8F6A-31D0-209B-8C574A43F395}"/>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3A713916-4434-CA7F-7644-519329DC55DF}"/>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grpSp>
        <p:nvGrpSpPr>
          <p:cNvPr id="26" name="Gruppo 25">
            <a:extLst>
              <a:ext uri="{FF2B5EF4-FFF2-40B4-BE49-F238E27FC236}">
                <a16:creationId xmlns:a16="http://schemas.microsoft.com/office/drawing/2014/main" id="{0312F7AC-F550-CFF4-0EDC-E4F661584BA8}"/>
              </a:ext>
            </a:extLst>
          </p:cNvPr>
          <p:cNvGrpSpPr/>
          <p:nvPr/>
        </p:nvGrpSpPr>
        <p:grpSpPr>
          <a:xfrm>
            <a:off x="1708887" y="1612900"/>
            <a:ext cx="7464537" cy="3198669"/>
            <a:chOff x="1604923" y="1793627"/>
            <a:chExt cx="7464537" cy="3198669"/>
          </a:xfrm>
        </p:grpSpPr>
        <p:pic>
          <p:nvPicPr>
            <p:cNvPr id="10" name="Immagine 9" descr="Immagine che contiene schermata, design&#10;&#10;Il contenuto generato dall'IA potrebbe non essere corretto.">
              <a:extLst>
                <a:ext uri="{FF2B5EF4-FFF2-40B4-BE49-F238E27FC236}">
                  <a16:creationId xmlns:a16="http://schemas.microsoft.com/office/drawing/2014/main" id="{E5984D45-510D-7AFA-5DFE-205B432FE7A6}"/>
                </a:ext>
              </a:extLst>
            </p:cNvPr>
            <p:cNvPicPr>
              <a:picLocks noChangeAspect="1"/>
            </p:cNvPicPr>
            <p:nvPr/>
          </p:nvPicPr>
          <p:blipFill>
            <a:blip r:embed="rId5" cstate="print">
              <a:extLst>
                <a:ext uri="{28A0092B-C50C-407E-A947-70E740481C1C}">
                  <a14:useLocalDpi xmlns:a14="http://schemas.microsoft.com/office/drawing/2010/main" val="0"/>
                </a:ext>
              </a:extLst>
            </a:blip>
            <a:srcRect l="8086" t="55586" r="64463" b="30086"/>
            <a:stretch/>
          </p:blipFill>
          <p:spPr>
            <a:xfrm>
              <a:off x="1604923" y="1793627"/>
              <a:ext cx="7341434" cy="1346696"/>
            </a:xfrm>
            <a:prstGeom prst="rect">
              <a:avLst/>
            </a:prstGeom>
          </p:spPr>
        </p:pic>
        <p:sp>
          <p:nvSpPr>
            <p:cNvPr id="18" name="object 3">
              <a:extLst>
                <a:ext uri="{FF2B5EF4-FFF2-40B4-BE49-F238E27FC236}">
                  <a16:creationId xmlns:a16="http://schemas.microsoft.com/office/drawing/2014/main" id="{5962CC57-5706-2FC1-95CF-7AB8F4DD65F0}"/>
                </a:ext>
              </a:extLst>
            </p:cNvPr>
            <p:cNvSpPr txBox="1"/>
            <p:nvPr/>
          </p:nvSpPr>
          <p:spPr>
            <a:xfrm>
              <a:off x="2126446" y="2136509"/>
              <a:ext cx="6585747" cy="673756"/>
            </a:xfrm>
            <a:prstGeom prst="rect">
              <a:avLst/>
            </a:prstGeom>
          </p:spPr>
          <p:txBody>
            <a:bodyPr vert="horz" wrap="square" lIns="0" tIns="15349" rIns="0" bIns="0" rtlCol="0">
              <a:spAutoFit/>
            </a:bodyPr>
            <a:lstStyle/>
            <a:p>
              <a:pPr marL="15349">
                <a:lnSpc>
                  <a:spcPct val="150000"/>
                </a:lnSpc>
                <a:spcBef>
                  <a:spcPts val="121"/>
                </a:spcBef>
              </a:pP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Incontro di rete con tutor dell’Ente promotore e beneficiario,</a:t>
              </a:r>
            </a:p>
            <a:p>
              <a:pPr marL="15349">
                <a:lnSpc>
                  <a:spcPct val="150000"/>
                </a:lnSpc>
                <a:spcBef>
                  <a:spcPts val="121"/>
                </a:spcBef>
              </a:pP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se necessario in collaborazione con il mediatore culturale.</a:t>
              </a:r>
              <a:endPar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 name="Immagine 10" descr="Immagine che contiene schermata, design&#10;&#10;Il contenuto generato dall'IA potrebbe non essere corretto.">
              <a:extLst>
                <a:ext uri="{FF2B5EF4-FFF2-40B4-BE49-F238E27FC236}">
                  <a16:creationId xmlns:a16="http://schemas.microsoft.com/office/drawing/2014/main" id="{BA7454FB-AADF-B63A-E6C1-030944CAD6EE}"/>
                </a:ext>
              </a:extLst>
            </p:cNvPr>
            <p:cNvPicPr>
              <a:picLocks noChangeAspect="1"/>
            </p:cNvPicPr>
            <p:nvPr/>
          </p:nvPicPr>
          <p:blipFill>
            <a:blip r:embed="rId5" cstate="print">
              <a:extLst>
                <a:ext uri="{28A0092B-C50C-407E-A947-70E740481C1C}">
                  <a14:useLocalDpi xmlns:a14="http://schemas.microsoft.com/office/drawing/2010/main" val="0"/>
                </a:ext>
              </a:extLst>
            </a:blip>
            <a:srcRect l="8086" t="55586" r="64463" b="30086"/>
            <a:stretch/>
          </p:blipFill>
          <p:spPr>
            <a:xfrm>
              <a:off x="1728026" y="2933758"/>
              <a:ext cx="7341434" cy="1346696"/>
            </a:xfrm>
            <a:prstGeom prst="rect">
              <a:avLst/>
            </a:prstGeom>
          </p:spPr>
        </p:pic>
        <p:sp>
          <p:nvSpPr>
            <p:cNvPr id="14" name="object 3">
              <a:extLst>
                <a:ext uri="{FF2B5EF4-FFF2-40B4-BE49-F238E27FC236}">
                  <a16:creationId xmlns:a16="http://schemas.microsoft.com/office/drawing/2014/main" id="{C1C355A4-B512-5D33-1D63-7F9B2DC8A63D}"/>
                </a:ext>
              </a:extLst>
            </p:cNvPr>
            <p:cNvSpPr txBox="1"/>
            <p:nvPr/>
          </p:nvSpPr>
          <p:spPr>
            <a:xfrm>
              <a:off x="2126445" y="3274838"/>
              <a:ext cx="6585747" cy="660932"/>
            </a:xfrm>
            <a:prstGeom prst="rect">
              <a:avLst/>
            </a:prstGeom>
          </p:spPr>
          <p:txBody>
            <a:bodyPr vert="horz" wrap="square" lIns="0" tIns="15349" rIns="0" bIns="0" rtlCol="0">
              <a:spAutoFit/>
            </a:bodyPr>
            <a:lstStyle/>
            <a:p>
              <a:pPr marL="15349">
                <a:lnSpc>
                  <a:spcPct val="150000"/>
                </a:lnSpc>
                <a:spcBef>
                  <a:spcPts val="121"/>
                </a:spcBef>
              </a:pP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Incontro di rete con tutor dell’Ente promotore, beneficiario, operatore di riferimento, se necessario in collaborazione con il mediatore culturale.</a:t>
              </a:r>
              <a:endParaRPr lang="it-IT"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4" name="Immagine 23" descr="Immagine che contiene schermata, design&#10;&#10;Il contenuto generato dall'IA potrebbe non essere corretto.">
              <a:extLst>
                <a:ext uri="{FF2B5EF4-FFF2-40B4-BE49-F238E27FC236}">
                  <a16:creationId xmlns:a16="http://schemas.microsoft.com/office/drawing/2014/main" id="{81B10D32-ECFD-039A-D62C-D0E4BF7E2B81}"/>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1889858" y="4230881"/>
              <a:ext cx="3922843" cy="761415"/>
            </a:xfrm>
            <a:prstGeom prst="rect">
              <a:avLst/>
            </a:prstGeom>
          </p:spPr>
        </p:pic>
        <p:sp>
          <p:nvSpPr>
            <p:cNvPr id="25" name="object 3">
              <a:extLst>
                <a:ext uri="{FF2B5EF4-FFF2-40B4-BE49-F238E27FC236}">
                  <a16:creationId xmlns:a16="http://schemas.microsoft.com/office/drawing/2014/main" id="{0470147B-D36A-670F-9735-F0C070A1BE30}"/>
                </a:ext>
              </a:extLst>
            </p:cNvPr>
            <p:cNvSpPr txBox="1"/>
            <p:nvPr/>
          </p:nvSpPr>
          <p:spPr>
            <a:xfrm>
              <a:off x="2126445" y="4465775"/>
              <a:ext cx="3449670" cy="246331"/>
            </a:xfrm>
            <a:prstGeom prst="rect">
              <a:avLst/>
            </a:prstGeom>
          </p:spPr>
          <p:txBody>
            <a:bodyPr vert="horz" wrap="square" lIns="0" tIns="15349" rIns="0" bIns="0" rtlCol="0">
              <a:spAutoFit/>
            </a:bodyPr>
            <a:lstStyle/>
            <a:p>
              <a:pPr marL="15349">
                <a:spcBef>
                  <a:spcPts val="121"/>
                </a:spcBef>
              </a:pPr>
              <a:r>
                <a:rPr lang="it-IT" sz="1500" dirty="0">
                  <a:solidFill>
                    <a:schemeClr val="tx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Organizzazione tutoraggio linguistico.</a:t>
              </a:r>
              <a:endParaRPr sz="15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uppo 26">
            <a:extLst>
              <a:ext uri="{FF2B5EF4-FFF2-40B4-BE49-F238E27FC236}">
                <a16:creationId xmlns:a16="http://schemas.microsoft.com/office/drawing/2014/main" id="{DF741B56-2E38-9EFB-D08C-58E9B291275B}"/>
              </a:ext>
            </a:extLst>
          </p:cNvPr>
          <p:cNvGrpSpPr/>
          <p:nvPr/>
        </p:nvGrpSpPr>
        <p:grpSpPr>
          <a:xfrm>
            <a:off x="1831990" y="875568"/>
            <a:ext cx="3962400" cy="736743"/>
            <a:chOff x="1766269" y="1435416"/>
            <a:chExt cx="4608000" cy="736743"/>
          </a:xfrm>
        </p:grpSpPr>
        <p:pic>
          <p:nvPicPr>
            <p:cNvPr id="28" name="Immagine 27" descr="Immagine che contiene schermata, nero, design&#10;&#10;Il contenuto generato dall'IA potrebbe non essere corretto.">
              <a:extLst>
                <a:ext uri="{FF2B5EF4-FFF2-40B4-BE49-F238E27FC236}">
                  <a16:creationId xmlns:a16="http://schemas.microsoft.com/office/drawing/2014/main" id="{063295C9-30E5-253E-3789-C24FE4CE655A}"/>
                </a:ext>
              </a:extLst>
            </p:cNvPr>
            <p:cNvPicPr>
              <a:picLocks noChangeAspect="1"/>
            </p:cNvPicPr>
            <p:nvPr/>
          </p:nvPicPr>
          <p:blipFill>
            <a:blip r:embed="rId7" cstate="print">
              <a:extLst>
                <a:ext uri="{28A0092B-C50C-407E-A947-70E740481C1C}">
                  <a14:useLocalDpi xmlns:a14="http://schemas.microsoft.com/office/drawing/2010/main" val="0"/>
                </a:ext>
              </a:extLst>
            </a:blip>
            <a:srcRect l="8556" t="23611" r="63992" b="62446"/>
            <a:stretch/>
          </p:blipFill>
          <p:spPr>
            <a:xfrm>
              <a:off x="1766269" y="1435416"/>
              <a:ext cx="4608000" cy="736743"/>
            </a:xfrm>
            <a:prstGeom prst="rect">
              <a:avLst/>
            </a:prstGeom>
          </p:spPr>
        </p:pic>
        <p:sp>
          <p:nvSpPr>
            <p:cNvPr id="29" name="object 6">
              <a:extLst>
                <a:ext uri="{FF2B5EF4-FFF2-40B4-BE49-F238E27FC236}">
                  <a16:creationId xmlns:a16="http://schemas.microsoft.com/office/drawing/2014/main" id="{E98EAE27-A9A8-D5C9-3E13-671CFC5EDDF3}"/>
                </a:ext>
              </a:extLst>
            </p:cNvPr>
            <p:cNvSpPr txBox="1"/>
            <p:nvPr/>
          </p:nvSpPr>
          <p:spPr>
            <a:xfrm>
              <a:off x="2098910" y="1642149"/>
              <a:ext cx="3942716" cy="323275"/>
            </a:xfrm>
            <a:prstGeom prst="rect">
              <a:avLst/>
            </a:prstGeom>
          </p:spPr>
          <p:txBody>
            <a:bodyPr vert="horz" wrap="square" lIns="0" tIns="15349" rIns="0" bIns="0" rtlCol="0">
              <a:spAutoFit/>
            </a:bodyPr>
            <a:lstStyle/>
            <a:p>
              <a:pPr marL="15349" algn="ctr">
                <a:spcBef>
                  <a:spcPts val="121"/>
                </a:spcBef>
              </a:pPr>
              <a:r>
                <a:rPr lang="it-IT" sz="2000" dirty="0">
                  <a:solidFill>
                    <a:srgbClr val="1669AA"/>
                  </a:solidFill>
                  <a:latin typeface="Tahoma"/>
                  <a:cs typeface="Tahoma"/>
                </a:rPr>
                <a:t>Strumenti e possibili azioni</a:t>
              </a:r>
              <a:endParaRPr sz="2000" dirty="0">
                <a:solidFill>
                  <a:srgbClr val="1669AA"/>
                </a:solidFill>
                <a:latin typeface="Tahoma"/>
                <a:cs typeface="Tahoma"/>
              </a:endParaRPr>
            </a:p>
          </p:txBody>
        </p:sp>
      </p:grpSp>
    </p:spTree>
    <p:extLst>
      <p:ext uri="{BB962C8B-B14F-4D97-AF65-F5344CB8AC3E}">
        <p14:creationId xmlns:p14="http://schemas.microsoft.com/office/powerpoint/2010/main" val="1886398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61A73-B733-B43E-DDE7-F505975F08A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565C8E9-A58C-4736-4EFF-237D3A42290B}"/>
              </a:ext>
            </a:extLst>
          </p:cNvPr>
          <p:cNvSpPr txBox="1"/>
          <p:nvPr/>
        </p:nvSpPr>
        <p:spPr>
          <a:xfrm>
            <a:off x="790464" y="2908300"/>
            <a:ext cx="9301384" cy="754163"/>
          </a:xfrm>
          <a:prstGeom prst="rect">
            <a:avLst/>
          </a:prstGeom>
        </p:spPr>
        <p:txBody>
          <a:bodyPr vert="horz" wrap="square" lIns="0" tIns="15349" rIns="0" bIns="0" rtlCol="0">
            <a:spAutoFit/>
          </a:bodyPr>
          <a:lstStyle/>
          <a:p>
            <a:pPr algn="ctr"/>
            <a:r>
              <a:rPr lang="it-IT" sz="4800" dirty="0">
                <a:solidFill>
                  <a:srgbClr val="15549A"/>
                </a:solidFill>
                <a:latin typeface="Tahoma" panose="020B0604030504040204" pitchFamily="34" charset="0"/>
                <a:ea typeface="Tahoma" panose="020B0604030504040204" pitchFamily="34" charset="0"/>
                <a:cs typeface="Tahoma" panose="020B0604030504040204" pitchFamily="34" charset="0"/>
              </a:rPr>
              <a:t>Grazie</a:t>
            </a:r>
          </a:p>
        </p:txBody>
      </p:sp>
      <p:grpSp>
        <p:nvGrpSpPr>
          <p:cNvPr id="3" name="object 8">
            <a:extLst>
              <a:ext uri="{FF2B5EF4-FFF2-40B4-BE49-F238E27FC236}">
                <a16:creationId xmlns:a16="http://schemas.microsoft.com/office/drawing/2014/main" id="{25976CE0-9012-DFCF-3F16-A91FE37D582A}"/>
              </a:ext>
            </a:extLst>
          </p:cNvPr>
          <p:cNvGrpSpPr/>
          <p:nvPr/>
        </p:nvGrpSpPr>
        <p:grpSpPr>
          <a:xfrm>
            <a:off x="8469073" y="88900"/>
            <a:ext cx="3733800" cy="546452"/>
            <a:chOff x="2049311" y="314875"/>
            <a:chExt cx="5370337" cy="700368"/>
          </a:xfrm>
        </p:grpSpPr>
        <p:sp>
          <p:nvSpPr>
            <p:cNvPr id="4" name="object 9">
              <a:extLst>
                <a:ext uri="{FF2B5EF4-FFF2-40B4-BE49-F238E27FC236}">
                  <a16:creationId xmlns:a16="http://schemas.microsoft.com/office/drawing/2014/main" id="{C37C0CD3-6214-3027-E8C6-DC789F2BE730}"/>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6" name="object 10">
              <a:extLst>
                <a:ext uri="{FF2B5EF4-FFF2-40B4-BE49-F238E27FC236}">
                  <a16:creationId xmlns:a16="http://schemas.microsoft.com/office/drawing/2014/main" id="{28AB58BE-96CF-01D8-AB62-6FC589E5EEB3}"/>
                </a:ext>
              </a:extLst>
            </p:cNvPr>
            <p:cNvPicPr/>
            <p:nvPr/>
          </p:nvPicPr>
          <p:blipFill>
            <a:blip r:embed="rId3" cstate="print"/>
            <a:stretch>
              <a:fillRect/>
            </a:stretch>
          </p:blipFill>
          <p:spPr>
            <a:xfrm>
              <a:off x="3977931" y="314875"/>
              <a:ext cx="1144303" cy="700368"/>
            </a:xfrm>
            <a:prstGeom prst="rect">
              <a:avLst/>
            </a:prstGeom>
          </p:spPr>
        </p:pic>
        <p:pic>
          <p:nvPicPr>
            <p:cNvPr id="7" name="object 11">
              <a:extLst>
                <a:ext uri="{FF2B5EF4-FFF2-40B4-BE49-F238E27FC236}">
                  <a16:creationId xmlns:a16="http://schemas.microsoft.com/office/drawing/2014/main" id="{050362D2-6EBF-3568-ACCC-D2749B0CF047}"/>
                </a:ext>
              </a:extLst>
            </p:cNvPr>
            <p:cNvPicPr/>
            <p:nvPr/>
          </p:nvPicPr>
          <p:blipFill>
            <a:blip r:embed="rId4" cstate="print"/>
            <a:stretch>
              <a:fillRect/>
            </a:stretch>
          </p:blipFill>
          <p:spPr>
            <a:xfrm>
              <a:off x="2049311" y="329479"/>
              <a:ext cx="1013484" cy="668428"/>
            </a:xfrm>
            <a:prstGeom prst="rect">
              <a:avLst/>
            </a:prstGeom>
          </p:spPr>
        </p:pic>
        <p:sp>
          <p:nvSpPr>
            <p:cNvPr id="12" name="object 18">
              <a:extLst>
                <a:ext uri="{FF2B5EF4-FFF2-40B4-BE49-F238E27FC236}">
                  <a16:creationId xmlns:a16="http://schemas.microsoft.com/office/drawing/2014/main" id="{14277D26-C90B-9E9C-24CD-35135A9BEAE5}"/>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Tree>
    <p:extLst>
      <p:ext uri="{BB962C8B-B14F-4D97-AF65-F5344CB8AC3E}">
        <p14:creationId xmlns:p14="http://schemas.microsoft.com/office/powerpoint/2010/main" val="7046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AEC6B09-D168-408B-AF74-B9231AA939BE}"/>
              </a:ext>
            </a:extLst>
          </p:cNvPr>
          <p:cNvSpPr/>
          <p:nvPr/>
        </p:nvSpPr>
        <p:spPr>
          <a:xfrm>
            <a:off x="1833956" y="1993900"/>
            <a:ext cx="7214400" cy="2608343"/>
          </a:xfrm>
          <a:prstGeom prst="rect">
            <a:avLst/>
          </a:prstGeom>
        </p:spPr>
        <p:txBody>
          <a:bodyPr wrap="square">
            <a:spAutoFit/>
          </a:bodyPr>
          <a:lstStyle/>
          <a:p>
            <a:pPr algn="just">
              <a:lnSpc>
                <a:spcPts val="2180"/>
              </a:lnSpc>
            </a:pPr>
            <a:r>
              <a:rPr lang="it-IT" dirty="0">
                <a:solidFill>
                  <a:schemeClr val="tx1">
                    <a:lumMod val="75000"/>
                    <a:lumOff val="25000"/>
                  </a:schemeClr>
                </a:solidFill>
                <a:latin typeface="Tahoma"/>
                <a:cs typeface="Tahoma"/>
              </a:rPr>
              <a:t>Non solo e non tanto progetti territoriali, ma anche una pratica, una modalità di lavoro, che da più di dieci anni ha permesso di costituire una </a:t>
            </a:r>
            <a:r>
              <a:rPr lang="it-IT" dirty="0">
                <a:solidFill>
                  <a:srgbClr val="1E9CB4"/>
                </a:solidFill>
                <a:latin typeface="Tahoma"/>
                <a:cs typeface="Tahoma"/>
              </a:rPr>
              <a:t>comunità professionale </a:t>
            </a:r>
            <a:r>
              <a:rPr lang="it-IT" dirty="0">
                <a:solidFill>
                  <a:schemeClr val="tx1">
                    <a:lumMod val="75000"/>
                    <a:lumOff val="25000"/>
                  </a:schemeClr>
                </a:solidFill>
                <a:latin typeface="Tahoma"/>
                <a:cs typeface="Tahoma"/>
              </a:rPr>
              <a:t>composta da enti del terzo settore, da scuole di italiano e dal Comune di Milano. </a:t>
            </a:r>
          </a:p>
          <a:p>
            <a:pPr algn="just">
              <a:lnSpc>
                <a:spcPts val="2180"/>
              </a:lnSpc>
            </a:pPr>
            <a:endParaRPr lang="it-IT" sz="400" dirty="0">
              <a:solidFill>
                <a:schemeClr val="tx1">
                  <a:lumMod val="75000"/>
                  <a:lumOff val="25000"/>
                </a:schemeClr>
              </a:solidFill>
              <a:latin typeface="Tahoma"/>
              <a:cs typeface="Tahoma"/>
            </a:endParaRPr>
          </a:p>
          <a:p>
            <a:pPr algn="just">
              <a:lnSpc>
                <a:spcPts val="2180"/>
              </a:lnSpc>
            </a:pPr>
            <a:r>
              <a:rPr lang="it-IT" dirty="0">
                <a:solidFill>
                  <a:schemeClr val="tx1">
                    <a:lumMod val="75000"/>
                    <a:lumOff val="25000"/>
                  </a:schemeClr>
                </a:solidFill>
                <a:latin typeface="Tahoma"/>
                <a:cs typeface="Tahoma"/>
              </a:rPr>
              <a:t>Una comunità professionale che opera nella convinzione che </a:t>
            </a:r>
            <a:r>
              <a:rPr lang="it-IT" dirty="0">
                <a:solidFill>
                  <a:srgbClr val="1E9CB4"/>
                </a:solidFill>
                <a:latin typeface="Tahoma"/>
                <a:cs typeface="Tahoma"/>
              </a:rPr>
              <a:t>l’insegnamento e l’apprendimento della lingua seconda</a:t>
            </a:r>
            <a:r>
              <a:rPr lang="it-IT" dirty="0">
                <a:solidFill>
                  <a:schemeClr val="tx1">
                    <a:lumMod val="75000"/>
                    <a:lumOff val="25000"/>
                  </a:schemeClr>
                </a:solidFill>
                <a:latin typeface="Tahoma"/>
                <a:cs typeface="Tahoma"/>
              </a:rPr>
              <a:t> siano elementi fondamentali per una </a:t>
            </a:r>
            <a:r>
              <a:rPr lang="it-IT" dirty="0">
                <a:solidFill>
                  <a:srgbClr val="1E9CB4"/>
                </a:solidFill>
                <a:latin typeface="Tahoma"/>
                <a:cs typeface="Tahoma"/>
              </a:rPr>
              <a:t>piena integrazione</a:t>
            </a:r>
            <a:r>
              <a:rPr lang="it-IT" dirty="0">
                <a:solidFill>
                  <a:schemeClr val="tx1">
                    <a:lumMod val="75000"/>
                    <a:lumOff val="25000"/>
                  </a:schemeClr>
                </a:solidFill>
                <a:latin typeface="Tahoma"/>
                <a:cs typeface="Tahoma"/>
              </a:rPr>
              <a:t> e base di una </a:t>
            </a:r>
            <a:r>
              <a:rPr lang="it-IT" dirty="0">
                <a:solidFill>
                  <a:srgbClr val="1E9CB4"/>
                </a:solidFill>
                <a:latin typeface="Tahoma"/>
                <a:cs typeface="Tahoma"/>
              </a:rPr>
              <a:t>reale cittadinanza</a:t>
            </a:r>
            <a:r>
              <a:rPr lang="it-IT" dirty="0">
                <a:solidFill>
                  <a:schemeClr val="tx1">
                    <a:lumMod val="75000"/>
                    <a:lumOff val="25000"/>
                  </a:schemeClr>
                </a:solidFill>
                <a:latin typeface="Tahoma"/>
                <a:cs typeface="Tahoma"/>
              </a:rPr>
              <a:t>.</a:t>
            </a:r>
          </a:p>
        </p:txBody>
      </p:sp>
      <p:grpSp>
        <p:nvGrpSpPr>
          <p:cNvPr id="3" name="object 8">
            <a:extLst>
              <a:ext uri="{FF2B5EF4-FFF2-40B4-BE49-F238E27FC236}">
                <a16:creationId xmlns:a16="http://schemas.microsoft.com/office/drawing/2014/main" id="{9F7C6866-A8E3-E09D-9E4A-B5513F69F3DF}"/>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7123C753-03A4-66E0-69A6-890AD33B660D}"/>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587D2025-3D23-AA45-FAAC-7A4AF111C80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5ECA79A1-17C3-1C1C-82E7-F8473EE838B0}"/>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75F37DAB-805F-57CB-21DE-A1C2F1072A3B}"/>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6" name="object 6">
            <a:extLst>
              <a:ext uri="{FF2B5EF4-FFF2-40B4-BE49-F238E27FC236}">
                <a16:creationId xmlns:a16="http://schemas.microsoft.com/office/drawing/2014/main" id="{BB1B40A5-D7A5-323B-4C11-7341857F04AE}"/>
              </a:ext>
            </a:extLst>
          </p:cNvPr>
          <p:cNvSpPr txBox="1"/>
          <p:nvPr/>
        </p:nvSpPr>
        <p:spPr>
          <a:xfrm>
            <a:off x="1935956" y="1084670"/>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La rete Milano L2</a:t>
            </a:r>
            <a:endParaRPr sz="2800" dirty="0">
              <a:solidFill>
                <a:srgbClr val="1669AA"/>
              </a:solidFill>
              <a:latin typeface="Tahoma"/>
              <a:cs typeface="Tahoma"/>
            </a:endParaRPr>
          </a:p>
        </p:txBody>
      </p:sp>
    </p:spTree>
    <p:extLst>
      <p:ext uri="{BB962C8B-B14F-4D97-AF65-F5344CB8AC3E}">
        <p14:creationId xmlns:p14="http://schemas.microsoft.com/office/powerpoint/2010/main" val="2888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C30F5-A907-AAB8-ABCC-8F89B7A80F55}"/>
            </a:ext>
          </a:extLst>
        </p:cNvPr>
        <p:cNvGrpSpPr/>
        <p:nvPr/>
      </p:nvGrpSpPr>
      <p:grpSpPr>
        <a:xfrm>
          <a:off x="0" y="0"/>
          <a:ext cx="0" cy="0"/>
          <a:chOff x="0" y="0"/>
          <a:chExt cx="0" cy="0"/>
        </a:xfrm>
      </p:grpSpPr>
      <p:grpSp>
        <p:nvGrpSpPr>
          <p:cNvPr id="4" name="object 8">
            <a:extLst>
              <a:ext uri="{FF2B5EF4-FFF2-40B4-BE49-F238E27FC236}">
                <a16:creationId xmlns:a16="http://schemas.microsoft.com/office/drawing/2014/main" id="{26259DE7-85F1-D98C-C764-B9C82934FD15}"/>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3B71EB0F-F2D6-0243-6A99-2A2B01CC0FD3}"/>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B4043557-6A35-3AC8-3EF5-3B077A58C49D}"/>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B8A4C89A-4054-E84A-CF67-C543650CB8D4}"/>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95D62FD9-8091-BB59-5D38-4DC57EEF76DA}"/>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grpSp>
        <p:nvGrpSpPr>
          <p:cNvPr id="10" name="Gruppo 9">
            <a:extLst>
              <a:ext uri="{FF2B5EF4-FFF2-40B4-BE49-F238E27FC236}">
                <a16:creationId xmlns:a16="http://schemas.microsoft.com/office/drawing/2014/main" id="{3841EA32-DC35-320F-067E-9D96F2A64F55}"/>
              </a:ext>
            </a:extLst>
          </p:cNvPr>
          <p:cNvGrpSpPr/>
          <p:nvPr/>
        </p:nvGrpSpPr>
        <p:grpSpPr>
          <a:xfrm>
            <a:off x="1554956" y="1633681"/>
            <a:ext cx="7969489" cy="1912589"/>
            <a:chOff x="945357" y="2407494"/>
            <a:chExt cx="8153400" cy="1912589"/>
          </a:xfrm>
        </p:grpSpPr>
        <p:pic>
          <p:nvPicPr>
            <p:cNvPr id="9" name="Immagine 8" descr="Immagine che contiene schermata, design&#10;&#10;Il contenuto generato dall'IA potrebbe non essere corretto.">
              <a:extLst>
                <a:ext uri="{FF2B5EF4-FFF2-40B4-BE49-F238E27FC236}">
                  <a16:creationId xmlns:a16="http://schemas.microsoft.com/office/drawing/2014/main" id="{8E75C6B0-7F06-82B7-DF7E-68561833B416}"/>
                </a:ext>
              </a:extLst>
            </p:cNvPr>
            <p:cNvPicPr>
              <a:picLocks noChangeAspect="1"/>
            </p:cNvPicPr>
            <p:nvPr/>
          </p:nvPicPr>
          <p:blipFill>
            <a:blip r:embed="rId5">
              <a:extLst>
                <a:ext uri="{28A0092B-C50C-407E-A947-70E740481C1C}">
                  <a14:useLocalDpi xmlns:a14="http://schemas.microsoft.com/office/drawing/2010/main" val="0"/>
                </a:ext>
              </a:extLst>
            </a:blip>
            <a:srcRect l="8086" t="55586" r="64463" b="30086"/>
            <a:stretch/>
          </p:blipFill>
          <p:spPr>
            <a:xfrm>
              <a:off x="945357" y="3304330"/>
              <a:ext cx="8153400" cy="1015753"/>
            </a:xfrm>
            <a:prstGeom prst="rect">
              <a:avLst/>
            </a:prstGeom>
          </p:spPr>
        </p:pic>
        <p:pic>
          <p:nvPicPr>
            <p:cNvPr id="8" name="Immagine 7" descr="Immagine che contiene schermata, design&#10;&#10;Il contenuto generato dall'IA potrebbe non essere corretto.">
              <a:extLst>
                <a:ext uri="{FF2B5EF4-FFF2-40B4-BE49-F238E27FC236}">
                  <a16:creationId xmlns:a16="http://schemas.microsoft.com/office/drawing/2014/main" id="{B9DBB292-B572-4DD2-8EF3-6F30AAA0880C}"/>
                </a:ext>
              </a:extLst>
            </p:cNvPr>
            <p:cNvPicPr>
              <a:picLocks noChangeAspect="1"/>
            </p:cNvPicPr>
            <p:nvPr/>
          </p:nvPicPr>
          <p:blipFill>
            <a:blip r:embed="rId6" cstate="print">
              <a:extLst>
                <a:ext uri="{28A0092B-C50C-407E-A947-70E740481C1C}">
                  <a14:useLocalDpi xmlns:a14="http://schemas.microsoft.com/office/drawing/2010/main" val="0"/>
                </a:ext>
              </a:extLst>
            </a:blip>
            <a:srcRect l="8086" t="55586" r="64463" b="30086"/>
            <a:stretch/>
          </p:blipFill>
          <p:spPr>
            <a:xfrm>
              <a:off x="967451" y="2407494"/>
              <a:ext cx="8131306" cy="1015753"/>
            </a:xfrm>
            <a:prstGeom prst="rect">
              <a:avLst/>
            </a:prstGeom>
          </p:spPr>
        </p:pic>
        <p:sp>
          <p:nvSpPr>
            <p:cNvPr id="3" name="object 3">
              <a:extLst>
                <a:ext uri="{FF2B5EF4-FFF2-40B4-BE49-F238E27FC236}">
                  <a16:creationId xmlns:a16="http://schemas.microsoft.com/office/drawing/2014/main" id="{2A2CAC07-E105-63EA-6715-03B958F3E4D1}"/>
                </a:ext>
              </a:extLst>
            </p:cNvPr>
            <p:cNvSpPr txBox="1"/>
            <p:nvPr/>
          </p:nvSpPr>
          <p:spPr>
            <a:xfrm>
              <a:off x="1301221" y="3635450"/>
              <a:ext cx="7240035" cy="292498"/>
            </a:xfrm>
            <a:prstGeom prst="rect">
              <a:avLst/>
            </a:prstGeom>
          </p:spPr>
          <p:txBody>
            <a:bodyPr vert="horz" wrap="square" lIns="0" tIns="15349" rIns="0" bIns="0" rtlCol="0">
              <a:spAutoFit/>
            </a:bodyPr>
            <a:lstStyle/>
            <a:p>
              <a:pPr marL="15349" algn="ctr">
                <a:spcBef>
                  <a:spcPts val="121"/>
                </a:spcBef>
              </a:pPr>
              <a:r>
                <a:rPr lang="it-IT" dirty="0">
                  <a:solidFill>
                    <a:schemeClr val="tx1">
                      <a:lumMod val="75000"/>
                      <a:lumOff val="25000"/>
                    </a:schemeClr>
                  </a:solidFill>
                  <a:latin typeface="Tahoma"/>
                  <a:cs typeface="Tahoma"/>
                </a:rPr>
                <a:t>Coprogettazione cittadina del Sistema d’Accoglienza e Integrazione</a:t>
              </a:r>
            </a:p>
          </p:txBody>
        </p:sp>
        <p:sp>
          <p:nvSpPr>
            <p:cNvPr id="15" name="object 3">
              <a:extLst>
                <a:ext uri="{FF2B5EF4-FFF2-40B4-BE49-F238E27FC236}">
                  <a16:creationId xmlns:a16="http://schemas.microsoft.com/office/drawing/2014/main" id="{CE934CDB-FF24-5383-AC84-90B1A353959D}"/>
                </a:ext>
              </a:extLst>
            </p:cNvPr>
            <p:cNvSpPr txBox="1"/>
            <p:nvPr/>
          </p:nvSpPr>
          <p:spPr>
            <a:xfrm>
              <a:off x="1432322" y="2759482"/>
              <a:ext cx="7086327" cy="292498"/>
            </a:xfrm>
            <a:prstGeom prst="rect">
              <a:avLst/>
            </a:prstGeom>
          </p:spPr>
          <p:txBody>
            <a:bodyPr vert="horz" wrap="square" lIns="0" tIns="15349" rIns="0" bIns="0" rtlCol="0">
              <a:spAutoFit/>
            </a:bodyPr>
            <a:lstStyle/>
            <a:p>
              <a:pPr marL="15349">
                <a:spcBef>
                  <a:spcPts val="121"/>
                </a:spcBef>
              </a:pPr>
              <a:r>
                <a:rPr lang="it-IT" dirty="0">
                  <a:solidFill>
                    <a:schemeClr val="tx1">
                      <a:lumMod val="75000"/>
                      <a:lumOff val="25000"/>
                    </a:schemeClr>
                  </a:solidFill>
                  <a:latin typeface="Tahoma"/>
                  <a:cs typeface="Tahoma"/>
                </a:rPr>
                <a:t>Servizio di orientamento all'italiano L2 e il Milano Welcome Center</a:t>
              </a:r>
            </a:p>
          </p:txBody>
        </p:sp>
      </p:grpSp>
      <p:pic>
        <p:nvPicPr>
          <p:cNvPr id="14" name="Immagine 13" descr="Immagine che contiene schermata, design&#10;&#10;Il contenuto generato dall'IA potrebbe non essere corretto.">
            <a:extLst>
              <a:ext uri="{FF2B5EF4-FFF2-40B4-BE49-F238E27FC236}">
                <a16:creationId xmlns:a16="http://schemas.microsoft.com/office/drawing/2014/main" id="{CFB105CA-4E52-4FF1-A94C-E6A46C701FA4}"/>
              </a:ext>
            </a:extLst>
          </p:cNvPr>
          <p:cNvPicPr>
            <a:picLocks noChangeAspect="1"/>
          </p:cNvPicPr>
          <p:nvPr/>
        </p:nvPicPr>
        <p:blipFill>
          <a:blip r:embed="rId7" cstate="print">
            <a:extLst>
              <a:ext uri="{28A0092B-C50C-407E-A947-70E740481C1C}">
                <a14:useLocalDpi xmlns:a14="http://schemas.microsoft.com/office/drawing/2010/main" val="0"/>
              </a:ext>
            </a:extLst>
          </a:blip>
          <a:srcRect l="8086" t="55586" r="64463" b="30086"/>
          <a:stretch/>
        </p:blipFill>
        <p:spPr>
          <a:xfrm>
            <a:off x="1733087" y="3427353"/>
            <a:ext cx="2667000" cy="1015753"/>
          </a:xfrm>
          <a:prstGeom prst="rect">
            <a:avLst/>
          </a:prstGeom>
        </p:spPr>
      </p:pic>
      <p:sp>
        <p:nvSpPr>
          <p:cNvPr id="6" name="Rettangolo 5">
            <a:extLst>
              <a:ext uri="{FF2B5EF4-FFF2-40B4-BE49-F238E27FC236}">
                <a16:creationId xmlns:a16="http://schemas.microsoft.com/office/drawing/2014/main" id="{F9F55C7A-0134-4B85-9898-EBAABA32781D}"/>
              </a:ext>
            </a:extLst>
          </p:cNvPr>
          <p:cNvSpPr/>
          <p:nvPr/>
        </p:nvSpPr>
        <p:spPr>
          <a:xfrm>
            <a:off x="2030937" y="3733704"/>
            <a:ext cx="2018501" cy="369332"/>
          </a:xfrm>
          <a:prstGeom prst="rect">
            <a:avLst/>
          </a:prstGeom>
        </p:spPr>
        <p:txBody>
          <a:bodyPr wrap="none">
            <a:spAutoFit/>
          </a:bodyPr>
          <a:lstStyle/>
          <a:p>
            <a:r>
              <a:rPr lang="it-IT" dirty="0"/>
              <a:t>Il progetto unitario</a:t>
            </a:r>
          </a:p>
        </p:txBody>
      </p:sp>
      <p:sp>
        <p:nvSpPr>
          <p:cNvPr id="16" name="object 6">
            <a:extLst>
              <a:ext uri="{FF2B5EF4-FFF2-40B4-BE49-F238E27FC236}">
                <a16:creationId xmlns:a16="http://schemas.microsoft.com/office/drawing/2014/main" id="{87EF90CD-24BA-79AA-5558-CEFF7E5F02E3}"/>
              </a:ext>
            </a:extLst>
          </p:cNvPr>
          <p:cNvSpPr txBox="1"/>
          <p:nvPr/>
        </p:nvSpPr>
        <p:spPr>
          <a:xfrm>
            <a:off x="2050630" y="587848"/>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La rete Milano L2</a:t>
            </a:r>
            <a:endParaRPr sz="2800" dirty="0">
              <a:solidFill>
                <a:srgbClr val="1669AA"/>
              </a:solidFill>
              <a:latin typeface="Tahoma"/>
              <a:cs typeface="Tahoma"/>
            </a:endParaRPr>
          </a:p>
        </p:txBody>
      </p:sp>
    </p:spTree>
    <p:extLst>
      <p:ext uri="{BB962C8B-B14F-4D97-AF65-F5344CB8AC3E}">
        <p14:creationId xmlns:p14="http://schemas.microsoft.com/office/powerpoint/2010/main" val="52223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26146" y="1665391"/>
            <a:ext cx="7783825" cy="2790618"/>
          </a:xfrm>
          <a:prstGeom prst="rect">
            <a:avLst/>
          </a:prstGeom>
        </p:spPr>
        <p:txBody>
          <a:bodyPr vert="horz" wrap="square" lIns="0" tIns="15349" rIns="0" bIns="0" rtlCol="0">
            <a:spAutoFit/>
          </a:bodyPr>
          <a:lstStyle/>
          <a:p>
            <a:pPr marL="15349">
              <a:lnSpc>
                <a:spcPct val="150000"/>
              </a:lnSpc>
              <a:spcBef>
                <a:spcPts val="121"/>
              </a:spcBef>
            </a:pPr>
            <a:r>
              <a:rPr lang="it-IT" sz="1400" i="1" dirty="0">
                <a:solidFill>
                  <a:schemeClr val="tx1">
                    <a:lumMod val="75000"/>
                    <a:lumOff val="25000"/>
                  </a:schemeClr>
                </a:solidFill>
                <a:latin typeface="Tahoma"/>
                <a:cs typeface="Tahoma"/>
              </a:rPr>
              <a:t>gennaio 2020</a:t>
            </a:r>
          </a:p>
          <a:p>
            <a:pPr marL="15349">
              <a:spcBef>
                <a:spcPts val="121"/>
              </a:spcBef>
            </a:pPr>
            <a:endParaRPr lang="it-IT" sz="800" dirty="0">
              <a:solidFill>
                <a:schemeClr val="tx1">
                  <a:lumMod val="75000"/>
                  <a:lumOff val="25000"/>
                </a:schemeClr>
              </a:solidFill>
              <a:latin typeface="Tahoma"/>
              <a:cs typeface="Tahoma"/>
            </a:endParaRPr>
          </a:p>
          <a:p>
            <a:pPr marL="15349">
              <a:lnSpc>
                <a:spcPct val="150000"/>
              </a:lnSpc>
              <a:spcBef>
                <a:spcPts val="121"/>
              </a:spcBef>
            </a:pPr>
            <a:r>
              <a:rPr lang="it-IT" dirty="0">
                <a:solidFill>
                  <a:schemeClr val="tx1">
                    <a:lumMod val="75000"/>
                    <a:lumOff val="25000"/>
                  </a:schemeClr>
                </a:solidFill>
                <a:latin typeface="Tahoma"/>
                <a:cs typeface="Tahoma"/>
              </a:rPr>
              <a:t>Il Centro Come e la </a:t>
            </a:r>
            <a:r>
              <a:rPr lang="it-IT" dirty="0">
                <a:solidFill>
                  <a:srgbClr val="1E9CB4"/>
                </a:solidFill>
                <a:latin typeface="Tahoma"/>
                <a:cs typeface="Tahoma"/>
              </a:rPr>
              <a:t>fusione</a:t>
            </a:r>
            <a:r>
              <a:rPr lang="it-IT" dirty="0">
                <a:solidFill>
                  <a:schemeClr val="tx1">
                    <a:lumMod val="75000"/>
                    <a:lumOff val="25000"/>
                  </a:schemeClr>
                </a:solidFill>
                <a:latin typeface="Tahoma"/>
                <a:cs typeface="Tahoma"/>
              </a:rPr>
              <a:t> con il Centro Diurno Rifugiati </a:t>
            </a:r>
            <a:r>
              <a:rPr lang="it-IT" i="1" dirty="0">
                <a:solidFill>
                  <a:schemeClr val="tx1">
                    <a:lumMod val="75000"/>
                    <a:lumOff val="25000"/>
                  </a:schemeClr>
                </a:solidFill>
                <a:latin typeface="Tahoma"/>
                <a:cs typeface="Tahoma"/>
              </a:rPr>
              <a:t>Il Filo dell’Aquilone</a:t>
            </a:r>
            <a:r>
              <a:rPr lang="it-IT" dirty="0">
                <a:solidFill>
                  <a:schemeClr val="tx1">
                    <a:lumMod val="75000"/>
                    <a:lumOff val="25000"/>
                  </a:schemeClr>
                </a:solidFill>
                <a:latin typeface="Tahoma"/>
                <a:cs typeface="Tahoma"/>
              </a:rPr>
              <a:t>.</a:t>
            </a:r>
          </a:p>
          <a:p>
            <a:pPr marL="15349">
              <a:spcBef>
                <a:spcPts val="121"/>
              </a:spcBef>
            </a:pPr>
            <a:endParaRPr lang="it-IT" sz="400" dirty="0">
              <a:solidFill>
                <a:schemeClr val="tx1">
                  <a:lumMod val="75000"/>
                  <a:lumOff val="25000"/>
                </a:schemeClr>
              </a:solidFill>
              <a:latin typeface="Tahoma"/>
              <a:cs typeface="Tahoma"/>
            </a:endParaRPr>
          </a:p>
          <a:p>
            <a:pPr marL="15349" algn="l">
              <a:lnSpc>
                <a:spcPct val="150000"/>
              </a:lnSpc>
              <a:spcBef>
                <a:spcPts val="121"/>
              </a:spcBef>
            </a:pPr>
            <a:r>
              <a:rPr lang="it-IT" dirty="0">
                <a:solidFill>
                  <a:schemeClr val="tx1">
                    <a:lumMod val="75000"/>
                    <a:lumOff val="25000"/>
                  </a:schemeClr>
                </a:solidFill>
                <a:latin typeface="Tahoma"/>
                <a:cs typeface="Tahoma"/>
              </a:rPr>
              <a:t>Principali attività svolte dal CDR dal 2009:</a:t>
            </a:r>
          </a:p>
          <a:p>
            <a:pPr marL="15349" algn="l">
              <a:spcBef>
                <a:spcPts val="121"/>
              </a:spcBef>
            </a:pPr>
            <a:endParaRPr lang="it-IT" sz="500" dirty="0">
              <a:solidFill>
                <a:schemeClr val="tx1">
                  <a:lumMod val="75000"/>
                  <a:lumOff val="25000"/>
                </a:schemeClr>
              </a:solidFill>
              <a:latin typeface="Tahoma"/>
              <a:cs typeface="Tahoma"/>
            </a:endParaRPr>
          </a:p>
          <a:p>
            <a:pPr marL="429778" indent="-414429" algn="l">
              <a:spcBef>
                <a:spcPts val="121"/>
              </a:spcBef>
              <a:buFont typeface="Wingdings" pitchFamily="2" charset="2"/>
              <a:buChar char="§"/>
            </a:pPr>
            <a:r>
              <a:rPr lang="it-IT" sz="1600" dirty="0">
                <a:solidFill>
                  <a:schemeClr val="tx1">
                    <a:lumMod val="75000"/>
                    <a:lumOff val="25000"/>
                  </a:schemeClr>
                </a:solidFill>
                <a:latin typeface="Tahoma"/>
                <a:cs typeface="Tahoma"/>
              </a:rPr>
              <a:t>corsi di italiano L2; </a:t>
            </a:r>
          </a:p>
          <a:p>
            <a:pPr marL="429778" indent="-414429" algn="l">
              <a:spcBef>
                <a:spcPts val="121"/>
              </a:spcBef>
              <a:buFont typeface="Wingdings" pitchFamily="2" charset="2"/>
              <a:buChar char="§"/>
            </a:pPr>
            <a:r>
              <a:rPr lang="it-IT" sz="1600" dirty="0">
                <a:solidFill>
                  <a:schemeClr val="tx1">
                    <a:lumMod val="75000"/>
                    <a:lumOff val="25000"/>
                  </a:schemeClr>
                </a:solidFill>
                <a:latin typeface="Tahoma"/>
                <a:cs typeface="Tahoma"/>
              </a:rPr>
              <a:t>percorsi di formazione professionalizzante e inserimento lavorativo;</a:t>
            </a:r>
          </a:p>
          <a:p>
            <a:pPr marL="429778" indent="-414429" algn="l">
              <a:spcBef>
                <a:spcPts val="121"/>
              </a:spcBef>
              <a:buFont typeface="Wingdings" pitchFamily="2" charset="2"/>
              <a:buChar char="§"/>
            </a:pPr>
            <a:r>
              <a:rPr lang="it-IT" sz="1600" dirty="0">
                <a:solidFill>
                  <a:schemeClr val="tx1">
                    <a:lumMod val="75000"/>
                    <a:lumOff val="25000"/>
                  </a:schemeClr>
                </a:solidFill>
                <a:latin typeface="Tahoma"/>
                <a:cs typeface="Tahoma"/>
              </a:rPr>
              <a:t>attività per l’inclusione socio-culturale e di educazione civica;</a:t>
            </a:r>
          </a:p>
          <a:p>
            <a:pPr marL="429778" indent="-414429" algn="l">
              <a:spcBef>
                <a:spcPts val="121"/>
              </a:spcBef>
              <a:buFont typeface="Wingdings" pitchFamily="2" charset="2"/>
              <a:buChar char="§"/>
            </a:pPr>
            <a:r>
              <a:rPr lang="it-IT" sz="1600" dirty="0">
                <a:solidFill>
                  <a:schemeClr val="tx1">
                    <a:lumMod val="75000"/>
                    <a:lumOff val="25000"/>
                  </a:schemeClr>
                </a:solidFill>
                <a:latin typeface="Tahoma"/>
                <a:cs typeface="Tahoma"/>
              </a:rPr>
              <a:t>orientamento e conoscenza del territorio;</a:t>
            </a:r>
          </a:p>
          <a:p>
            <a:pPr marL="429778" indent="-414429" algn="l">
              <a:spcBef>
                <a:spcPts val="121"/>
              </a:spcBef>
              <a:buFont typeface="Wingdings" pitchFamily="2" charset="2"/>
              <a:buChar char="§"/>
            </a:pPr>
            <a:r>
              <a:rPr lang="it-IT" sz="1600" dirty="0">
                <a:solidFill>
                  <a:schemeClr val="tx1">
                    <a:lumMod val="75000"/>
                    <a:lumOff val="25000"/>
                  </a:schemeClr>
                </a:solidFill>
                <a:latin typeface="Tahoma"/>
                <a:cs typeface="Tahoma"/>
              </a:rPr>
              <a:t>orientamento e accompagnamento legale.</a:t>
            </a:r>
          </a:p>
        </p:txBody>
      </p:sp>
      <p:grpSp>
        <p:nvGrpSpPr>
          <p:cNvPr id="4" name="object 8">
            <a:extLst>
              <a:ext uri="{FF2B5EF4-FFF2-40B4-BE49-F238E27FC236}">
                <a16:creationId xmlns:a16="http://schemas.microsoft.com/office/drawing/2014/main" id="{FAA3B1B9-9250-A9C9-C6C4-56841C7A44B4}"/>
              </a:ext>
            </a:extLst>
          </p:cNvPr>
          <p:cNvGrpSpPr/>
          <p:nvPr/>
        </p:nvGrpSpPr>
        <p:grpSpPr>
          <a:xfrm>
            <a:off x="8469073" y="88900"/>
            <a:ext cx="3733800" cy="546452"/>
            <a:chOff x="2049311" y="314875"/>
            <a:chExt cx="5370337" cy="700368"/>
          </a:xfrm>
        </p:grpSpPr>
        <p:sp>
          <p:nvSpPr>
            <p:cNvPr id="5" name="object 9">
              <a:extLst>
                <a:ext uri="{FF2B5EF4-FFF2-40B4-BE49-F238E27FC236}">
                  <a16:creationId xmlns:a16="http://schemas.microsoft.com/office/drawing/2014/main" id="{80B27735-8670-F0EE-B890-DF96505681BB}"/>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7" name="object 10">
              <a:extLst>
                <a:ext uri="{FF2B5EF4-FFF2-40B4-BE49-F238E27FC236}">
                  <a16:creationId xmlns:a16="http://schemas.microsoft.com/office/drawing/2014/main" id="{335E4B26-6EE5-1ADF-9063-8A1A5B9B3F47}"/>
                </a:ext>
              </a:extLst>
            </p:cNvPr>
            <p:cNvPicPr/>
            <p:nvPr/>
          </p:nvPicPr>
          <p:blipFill>
            <a:blip r:embed="rId3" cstate="print"/>
            <a:stretch>
              <a:fillRect/>
            </a:stretch>
          </p:blipFill>
          <p:spPr>
            <a:xfrm>
              <a:off x="3977931" y="314875"/>
              <a:ext cx="1144303" cy="700368"/>
            </a:xfrm>
            <a:prstGeom prst="rect">
              <a:avLst/>
            </a:prstGeom>
          </p:spPr>
        </p:pic>
        <p:pic>
          <p:nvPicPr>
            <p:cNvPr id="12" name="object 11">
              <a:extLst>
                <a:ext uri="{FF2B5EF4-FFF2-40B4-BE49-F238E27FC236}">
                  <a16:creationId xmlns:a16="http://schemas.microsoft.com/office/drawing/2014/main" id="{54327B06-7429-33CA-00E0-8DEA5EBC1D79}"/>
                </a:ext>
              </a:extLst>
            </p:cNvPr>
            <p:cNvPicPr/>
            <p:nvPr/>
          </p:nvPicPr>
          <p:blipFill>
            <a:blip r:embed="rId4" cstate="print"/>
            <a:stretch>
              <a:fillRect/>
            </a:stretch>
          </p:blipFill>
          <p:spPr>
            <a:xfrm>
              <a:off x="2049311" y="329479"/>
              <a:ext cx="1013484" cy="668428"/>
            </a:xfrm>
            <a:prstGeom prst="rect">
              <a:avLst/>
            </a:prstGeom>
          </p:spPr>
        </p:pic>
        <p:sp>
          <p:nvSpPr>
            <p:cNvPr id="13" name="object 18">
              <a:extLst>
                <a:ext uri="{FF2B5EF4-FFF2-40B4-BE49-F238E27FC236}">
                  <a16:creationId xmlns:a16="http://schemas.microsoft.com/office/drawing/2014/main" id="{9834FADA-3C20-EE7E-9759-C764D09890FF}"/>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sp>
        <p:nvSpPr>
          <p:cNvPr id="2" name="object 6">
            <a:extLst>
              <a:ext uri="{FF2B5EF4-FFF2-40B4-BE49-F238E27FC236}">
                <a16:creationId xmlns:a16="http://schemas.microsoft.com/office/drawing/2014/main" id="{A595EC2B-8274-05CC-9F13-B03781983C3D}"/>
              </a:ext>
            </a:extLst>
          </p:cNvPr>
          <p:cNvSpPr txBox="1"/>
          <p:nvPr/>
        </p:nvSpPr>
        <p:spPr>
          <a:xfrm>
            <a:off x="2030827" y="59420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2768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334211" y="1923156"/>
            <a:ext cx="4545345" cy="384831"/>
          </a:xfrm>
          <a:prstGeom prst="rect">
            <a:avLst/>
          </a:prstGeom>
        </p:spPr>
        <p:txBody>
          <a:bodyPr vert="horz" wrap="square" lIns="0" tIns="15349" rIns="0" bIns="0" rtlCol="0">
            <a:spAutoFit/>
          </a:bodyPr>
          <a:lstStyle/>
          <a:p>
            <a:pPr marL="15349">
              <a:spcBef>
                <a:spcPts val="121"/>
              </a:spcBef>
            </a:pPr>
            <a:r>
              <a:rPr lang="it-IT" sz="2400" dirty="0">
                <a:solidFill>
                  <a:schemeClr val="tx1">
                    <a:lumMod val="75000"/>
                    <a:lumOff val="25000"/>
                  </a:schemeClr>
                </a:solidFill>
                <a:latin typeface="Tahoma"/>
                <a:cs typeface="Tahoma"/>
              </a:rPr>
              <a:t>Il nuovo sito al vecchio indirizzo</a:t>
            </a:r>
            <a:endParaRPr lang="it-IT" sz="2400" i="1" dirty="0">
              <a:solidFill>
                <a:schemeClr val="tx1">
                  <a:lumMod val="75000"/>
                  <a:lumOff val="25000"/>
                </a:schemeClr>
              </a:solidFill>
              <a:latin typeface="Tahoma"/>
              <a:cs typeface="Tahoma"/>
            </a:endParaRPr>
          </a:p>
        </p:txBody>
      </p:sp>
      <p:grpSp>
        <p:nvGrpSpPr>
          <p:cNvPr id="5" name="object 8">
            <a:extLst>
              <a:ext uri="{FF2B5EF4-FFF2-40B4-BE49-F238E27FC236}">
                <a16:creationId xmlns:a16="http://schemas.microsoft.com/office/drawing/2014/main" id="{3707374D-BAF4-66A7-09AC-78D295CC8468}"/>
              </a:ext>
            </a:extLst>
          </p:cNvPr>
          <p:cNvGrpSpPr/>
          <p:nvPr/>
        </p:nvGrpSpPr>
        <p:grpSpPr>
          <a:xfrm>
            <a:off x="8469073" y="88900"/>
            <a:ext cx="3733800" cy="546452"/>
            <a:chOff x="2049311" y="314875"/>
            <a:chExt cx="5370337" cy="700368"/>
          </a:xfrm>
        </p:grpSpPr>
        <p:sp>
          <p:nvSpPr>
            <p:cNvPr id="7" name="object 9">
              <a:extLst>
                <a:ext uri="{FF2B5EF4-FFF2-40B4-BE49-F238E27FC236}">
                  <a16:creationId xmlns:a16="http://schemas.microsoft.com/office/drawing/2014/main" id="{41FA8675-FCF1-1252-85A2-1601EEA30780}"/>
                </a:ext>
              </a:extLst>
            </p:cNvPr>
            <p:cNvSpPr/>
            <p:nvPr/>
          </p:nvSpPr>
          <p:spPr>
            <a:xfrm>
              <a:off x="5005590" y="827887"/>
              <a:ext cx="100965" cy="134620"/>
            </a:xfrm>
            <a:custGeom>
              <a:avLst/>
              <a:gdLst/>
              <a:ahLst/>
              <a:cxnLst/>
              <a:rect l="l" t="t" r="r" b="b"/>
              <a:pathLst>
                <a:path w="100964" h="134619">
                  <a:moveTo>
                    <a:pt x="100799" y="0"/>
                  </a:moveTo>
                  <a:lnTo>
                    <a:pt x="0" y="0"/>
                  </a:lnTo>
                  <a:lnTo>
                    <a:pt x="0" y="24130"/>
                  </a:lnTo>
                  <a:lnTo>
                    <a:pt x="0" y="55880"/>
                  </a:lnTo>
                  <a:lnTo>
                    <a:pt x="0" y="78740"/>
                  </a:lnTo>
                  <a:lnTo>
                    <a:pt x="0" y="109220"/>
                  </a:lnTo>
                  <a:lnTo>
                    <a:pt x="0" y="134620"/>
                  </a:lnTo>
                  <a:lnTo>
                    <a:pt x="100799" y="134620"/>
                  </a:lnTo>
                  <a:lnTo>
                    <a:pt x="100799" y="109220"/>
                  </a:lnTo>
                  <a:lnTo>
                    <a:pt x="25196" y="109220"/>
                  </a:lnTo>
                  <a:lnTo>
                    <a:pt x="25196" y="78740"/>
                  </a:lnTo>
                  <a:lnTo>
                    <a:pt x="98107" y="78740"/>
                  </a:lnTo>
                  <a:lnTo>
                    <a:pt x="98107" y="55880"/>
                  </a:lnTo>
                  <a:lnTo>
                    <a:pt x="25196" y="55880"/>
                  </a:lnTo>
                  <a:lnTo>
                    <a:pt x="25196" y="24130"/>
                  </a:lnTo>
                  <a:lnTo>
                    <a:pt x="100799" y="24130"/>
                  </a:lnTo>
                  <a:lnTo>
                    <a:pt x="100799" y="0"/>
                  </a:lnTo>
                  <a:close/>
                </a:path>
              </a:pathLst>
            </a:custGeom>
            <a:solidFill>
              <a:srgbClr val="1C1C1B"/>
            </a:solidFill>
          </p:spPr>
          <p:txBody>
            <a:bodyPr wrap="square" lIns="0" tIns="0" rIns="0" bIns="0" rtlCol="0"/>
            <a:lstStyle/>
            <a:p>
              <a:endParaRPr dirty="0"/>
            </a:p>
          </p:txBody>
        </p:sp>
        <p:pic>
          <p:nvPicPr>
            <p:cNvPr id="12" name="object 10">
              <a:extLst>
                <a:ext uri="{FF2B5EF4-FFF2-40B4-BE49-F238E27FC236}">
                  <a16:creationId xmlns:a16="http://schemas.microsoft.com/office/drawing/2014/main" id="{69E8FE8E-5CB9-3313-5229-B1F0D94A8366}"/>
                </a:ext>
              </a:extLst>
            </p:cNvPr>
            <p:cNvPicPr/>
            <p:nvPr/>
          </p:nvPicPr>
          <p:blipFill>
            <a:blip r:embed="rId3" cstate="print"/>
            <a:stretch>
              <a:fillRect/>
            </a:stretch>
          </p:blipFill>
          <p:spPr>
            <a:xfrm>
              <a:off x="3977931" y="314875"/>
              <a:ext cx="1144303" cy="700368"/>
            </a:xfrm>
            <a:prstGeom prst="rect">
              <a:avLst/>
            </a:prstGeom>
          </p:spPr>
        </p:pic>
        <p:pic>
          <p:nvPicPr>
            <p:cNvPr id="13" name="object 11">
              <a:extLst>
                <a:ext uri="{FF2B5EF4-FFF2-40B4-BE49-F238E27FC236}">
                  <a16:creationId xmlns:a16="http://schemas.microsoft.com/office/drawing/2014/main" id="{82F1F8A3-F19C-4362-A44F-2DB4C66CE916}"/>
                </a:ext>
              </a:extLst>
            </p:cNvPr>
            <p:cNvPicPr/>
            <p:nvPr/>
          </p:nvPicPr>
          <p:blipFill>
            <a:blip r:embed="rId4" cstate="print"/>
            <a:stretch>
              <a:fillRect/>
            </a:stretch>
          </p:blipFill>
          <p:spPr>
            <a:xfrm>
              <a:off x="2049311" y="329479"/>
              <a:ext cx="1013484" cy="668428"/>
            </a:xfrm>
            <a:prstGeom prst="rect">
              <a:avLst/>
            </a:prstGeom>
          </p:spPr>
        </p:pic>
        <p:sp>
          <p:nvSpPr>
            <p:cNvPr id="14" name="object 18">
              <a:extLst>
                <a:ext uri="{FF2B5EF4-FFF2-40B4-BE49-F238E27FC236}">
                  <a16:creationId xmlns:a16="http://schemas.microsoft.com/office/drawing/2014/main" id="{6D65FF82-38FF-09D2-9FB7-63DECD9BF523}"/>
                </a:ext>
              </a:extLst>
            </p:cNvPr>
            <p:cNvSpPr/>
            <p:nvPr/>
          </p:nvSpPr>
          <p:spPr>
            <a:xfrm>
              <a:off x="7406313" y="864936"/>
              <a:ext cx="13335" cy="22860"/>
            </a:xfrm>
            <a:custGeom>
              <a:avLst/>
              <a:gdLst/>
              <a:ahLst/>
              <a:cxnLst/>
              <a:rect l="l" t="t" r="r" b="b"/>
              <a:pathLst>
                <a:path w="13334" h="22859">
                  <a:moveTo>
                    <a:pt x="9042" y="0"/>
                  </a:moveTo>
                  <a:lnTo>
                    <a:pt x="2857" y="0"/>
                  </a:lnTo>
                  <a:lnTo>
                    <a:pt x="1295" y="2070"/>
                  </a:lnTo>
                  <a:lnTo>
                    <a:pt x="1295" y="5359"/>
                  </a:lnTo>
                  <a:lnTo>
                    <a:pt x="1663" y="6299"/>
                  </a:lnTo>
                  <a:lnTo>
                    <a:pt x="3695" y="7429"/>
                  </a:lnTo>
                  <a:lnTo>
                    <a:pt x="8115" y="8458"/>
                  </a:lnTo>
                  <a:lnTo>
                    <a:pt x="8115" y="17310"/>
                  </a:lnTo>
                  <a:lnTo>
                    <a:pt x="3416" y="19659"/>
                  </a:lnTo>
                  <a:lnTo>
                    <a:pt x="558" y="20599"/>
                  </a:lnTo>
                  <a:lnTo>
                    <a:pt x="0" y="21069"/>
                  </a:lnTo>
                  <a:lnTo>
                    <a:pt x="279" y="22567"/>
                  </a:lnTo>
                  <a:lnTo>
                    <a:pt x="1117" y="22847"/>
                  </a:lnTo>
                  <a:lnTo>
                    <a:pt x="7569" y="20878"/>
                  </a:lnTo>
                  <a:lnTo>
                    <a:pt x="13093" y="16649"/>
                  </a:lnTo>
                  <a:lnTo>
                    <a:pt x="13093" y="9220"/>
                  </a:lnTo>
                  <a:lnTo>
                    <a:pt x="13093" y="3009"/>
                  </a:lnTo>
                  <a:lnTo>
                    <a:pt x="9042" y="0"/>
                  </a:lnTo>
                  <a:close/>
                </a:path>
              </a:pathLst>
            </a:custGeom>
            <a:solidFill>
              <a:srgbClr val="6F6F6E"/>
            </a:solidFill>
          </p:spPr>
          <p:txBody>
            <a:bodyPr wrap="square" lIns="0" tIns="0" rIns="0" bIns="0" rtlCol="0"/>
            <a:lstStyle/>
            <a:p>
              <a:endParaRPr dirty="0"/>
            </a:p>
          </p:txBody>
        </p:sp>
      </p:grpSp>
      <p:pic>
        <p:nvPicPr>
          <p:cNvPr id="9" name="Immagine 8" descr="Immagine che contiene Elementi grafici, modello, grafica, Carattere&#10;&#10;Il contenuto generato dall'IA potrebbe non essere corretto.">
            <a:extLst>
              <a:ext uri="{FF2B5EF4-FFF2-40B4-BE49-F238E27FC236}">
                <a16:creationId xmlns:a16="http://schemas.microsoft.com/office/drawing/2014/main" id="{8E7322C0-FCD3-0086-F777-58B4FA106C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755" y="2696451"/>
            <a:ext cx="1828800" cy="1838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bject 3">
            <a:extLst>
              <a:ext uri="{FF2B5EF4-FFF2-40B4-BE49-F238E27FC236}">
                <a16:creationId xmlns:a16="http://schemas.microsoft.com/office/drawing/2014/main" id="{D3420D20-6484-BDF4-0869-0BF021C252D5}"/>
              </a:ext>
            </a:extLst>
          </p:cNvPr>
          <p:cNvSpPr txBox="1"/>
          <p:nvPr/>
        </p:nvSpPr>
        <p:spPr>
          <a:xfrm>
            <a:off x="4526755" y="4787404"/>
            <a:ext cx="1828800" cy="261720"/>
          </a:xfrm>
          <a:prstGeom prst="rect">
            <a:avLst/>
          </a:prstGeom>
        </p:spPr>
        <p:txBody>
          <a:bodyPr vert="horz" wrap="square" lIns="0" tIns="15349" rIns="0" bIns="0" rtlCol="0">
            <a:spAutoFit/>
          </a:bodyPr>
          <a:lstStyle/>
          <a:p>
            <a:pPr marL="15349" algn="ctr">
              <a:spcBef>
                <a:spcPts val="121"/>
              </a:spcBef>
            </a:pPr>
            <a:r>
              <a:rPr lang="it-IT" sz="1600" dirty="0">
                <a:solidFill>
                  <a:srgbClr val="1669AA"/>
                </a:solidFill>
                <a:latin typeface="Tahoma"/>
                <a:cs typeface="Tahoma"/>
                <a:hlinkClick r:id="rId6">
                  <a:extLst>
                    <a:ext uri="{A12FA001-AC4F-418D-AE19-62706E023703}">
                      <ahyp:hlinkClr xmlns:ahyp="http://schemas.microsoft.com/office/drawing/2018/hyperlinkcolor" val="tx"/>
                    </a:ext>
                  </a:extLst>
                </a:hlinkClick>
              </a:rPr>
              <a:t>www.centrocome.it</a:t>
            </a:r>
            <a:endParaRPr lang="it-IT" sz="1600" dirty="0">
              <a:solidFill>
                <a:srgbClr val="1669AA"/>
              </a:solidFill>
              <a:latin typeface="Tahoma"/>
              <a:cs typeface="Tahoma"/>
            </a:endParaRPr>
          </a:p>
        </p:txBody>
      </p:sp>
      <p:sp>
        <p:nvSpPr>
          <p:cNvPr id="4" name="object 6">
            <a:extLst>
              <a:ext uri="{FF2B5EF4-FFF2-40B4-BE49-F238E27FC236}">
                <a16:creationId xmlns:a16="http://schemas.microsoft.com/office/drawing/2014/main" id="{0B8CFDC5-26D3-983D-FE08-466030EFCB0C}"/>
              </a:ext>
            </a:extLst>
          </p:cNvPr>
          <p:cNvSpPr txBox="1"/>
          <p:nvPr/>
        </p:nvSpPr>
        <p:spPr>
          <a:xfrm>
            <a:off x="2030827" y="594205"/>
            <a:ext cx="4977738" cy="446386"/>
          </a:xfrm>
          <a:prstGeom prst="rect">
            <a:avLst/>
          </a:prstGeom>
        </p:spPr>
        <p:txBody>
          <a:bodyPr vert="horz" wrap="square" lIns="0" tIns="15349" rIns="0" bIns="0" rtlCol="0">
            <a:spAutoFit/>
          </a:bodyPr>
          <a:lstStyle/>
          <a:p>
            <a:pPr marL="15349">
              <a:spcBef>
                <a:spcPts val="121"/>
              </a:spcBef>
            </a:pPr>
            <a:r>
              <a:rPr lang="it-IT" sz="2800" dirty="0">
                <a:solidFill>
                  <a:srgbClr val="1669AA"/>
                </a:solidFill>
                <a:latin typeface="Tahoma"/>
                <a:cs typeface="Tahoma"/>
              </a:rPr>
              <a:t>Il Centro Come oggi</a:t>
            </a:r>
            <a:endParaRPr sz="2800" dirty="0">
              <a:solidFill>
                <a:srgbClr val="1669AA"/>
              </a:solidFill>
              <a:latin typeface="Tahoma"/>
              <a:cs typeface="Tahoma"/>
            </a:endParaRPr>
          </a:p>
        </p:txBody>
      </p:sp>
    </p:spTree>
    <p:extLst>
      <p:ext uri="{BB962C8B-B14F-4D97-AF65-F5344CB8AC3E}">
        <p14:creationId xmlns:p14="http://schemas.microsoft.com/office/powerpoint/2010/main" val="3029350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4BC9AE4B542FC45B308247F4BC680C6" ma:contentTypeVersion="14" ma:contentTypeDescription="Creare un nuovo documento." ma:contentTypeScope="" ma:versionID="174b36b19cabe70d9afb0c62d3896a5e">
  <xsd:schema xmlns:xsd="http://www.w3.org/2001/XMLSchema" xmlns:xs="http://www.w3.org/2001/XMLSchema" xmlns:p="http://schemas.microsoft.com/office/2006/metadata/properties" xmlns:ns2="ff437344-968a-4d27-93d2-a83b7d64bc8b" xmlns:ns3="12fa23f7-9fb4-4ed7-ab82-97c6381221e2" targetNamespace="http://schemas.microsoft.com/office/2006/metadata/properties" ma:root="true" ma:fieldsID="245d9065425ada866c103a6b3af59c61" ns2:_="" ns3:_="">
    <xsd:import namespace="ff437344-968a-4d27-93d2-a83b7d64bc8b"/>
    <xsd:import namespace="12fa23f7-9fb4-4ed7-ab82-97c6381221e2"/>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37344-968a-4d27-93d2-a83b7d64bc8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 immagine" ma:readOnly="false" ma:fieldId="{5cf76f15-5ced-4ddc-b409-7134ff3c332f}" ma:taxonomyMulti="true" ma:sspId="4afcda0c-7eb7-480c-a905-4080754d5205"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fa23f7-9fb4-4ed7-ab82-97c6381221e2" elementFormDefault="qualified">
    <xsd:import namespace="http://schemas.microsoft.com/office/2006/documentManagement/types"/>
    <xsd:import namespace="http://schemas.microsoft.com/office/infopath/2007/PartnerControls"/>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437344-968a-4d27-93d2-a83b7d64bc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761973-5693-46DB-9B74-80A490BE9D82}"/>
</file>

<file path=customXml/itemProps2.xml><?xml version="1.0" encoding="utf-8"?>
<ds:datastoreItem xmlns:ds="http://schemas.openxmlformats.org/officeDocument/2006/customXml" ds:itemID="{887B37C7-BBA8-4F31-A745-89C48B0C1324}"/>
</file>

<file path=customXml/itemProps3.xml><?xml version="1.0" encoding="utf-8"?>
<ds:datastoreItem xmlns:ds="http://schemas.openxmlformats.org/officeDocument/2006/customXml" ds:itemID="{F4DFFD97-7FEE-498B-85A5-FA293CB67DA3}"/>
</file>

<file path=docProps/app.xml><?xml version="1.0" encoding="utf-8"?>
<Properties xmlns="http://schemas.openxmlformats.org/officeDocument/2006/extended-properties" xmlns:vt="http://schemas.openxmlformats.org/officeDocument/2006/docPropsVTypes">
  <Template>Office 2013 - 2022 Theme</Template>
  <TotalTime>1325</TotalTime>
  <Words>3065</Words>
  <Application>Microsoft Office PowerPoint</Application>
  <PresentationFormat>Personalizzato</PresentationFormat>
  <Paragraphs>378</Paragraphs>
  <Slides>52</Slides>
  <Notes>46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52</vt:i4>
      </vt:variant>
    </vt:vector>
  </HeadingPairs>
  <TitlesOfParts>
    <vt:vector size="58" baseType="lpstr">
      <vt:lpstr>Arial</vt:lpstr>
      <vt:lpstr>Calibri</vt:lpstr>
      <vt:lpstr>Tahoma</vt:lpstr>
      <vt:lpstr>Thaoma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COME_invito200225_pomeriggio</dc:title>
  <dc:creator>Enrico.Maestri</dc:creator>
  <cp:lastModifiedBy>Enrico Maestri</cp:lastModifiedBy>
  <cp:revision>133</cp:revision>
  <cp:lastPrinted>2025-02-15T06:47:07Z</cp:lastPrinted>
  <dcterms:created xsi:type="dcterms:W3CDTF">2025-02-08T07:11:33Z</dcterms:created>
  <dcterms:modified xsi:type="dcterms:W3CDTF">2025-02-19T05:57:58Z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2025-01-08T00:00:00Z</vt:filetime>
  </property>
  <property fmtid="{D5CDD505-2E9C-101B-9397-08002B2CF9AE}" pid="3" name="Creator">
    <vt:lpwstr>Adobe Illustrator 29.2 (Macintosh)</vt:lpwstr>
  </property>
  <property fmtid="{D5CDD505-2E9C-101B-9397-08002B2CF9AE}" pid="4" name="LastSaved">
    <vt:filetime>2025-02-08T00:00:00Z</vt:filetime>
  </property>
  <property fmtid="{D5CDD505-2E9C-101B-9397-08002B2CF9AE}" pid="5" name="Producer">
    <vt:lpwstr>Adobe PDF library 17.00</vt:lpwstr>
  </property>
  <property fmtid="{D5CDD505-2E9C-101B-9397-08002B2CF9AE}" pid="6" name="ContentTypeId">
    <vt:lpwstr>0x010100F4BC9AE4B542FC45B308247F4BC680C6</vt:lpwstr>
  </property>
</Properties>
</file>